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handoutMasterIdLst>
    <p:handoutMasterId r:id="rId19"/>
  </p:handoutMasterIdLst>
  <p:sldIdLst>
    <p:sldId id="256" r:id="rId2"/>
    <p:sldId id="279" r:id="rId3"/>
    <p:sldId id="258" r:id="rId4"/>
    <p:sldId id="286" r:id="rId5"/>
    <p:sldId id="317" r:id="rId6"/>
    <p:sldId id="285" r:id="rId7"/>
    <p:sldId id="260" r:id="rId8"/>
    <p:sldId id="316" r:id="rId9"/>
    <p:sldId id="281" r:id="rId10"/>
    <p:sldId id="262" r:id="rId11"/>
    <p:sldId id="294" r:id="rId12"/>
    <p:sldId id="296" r:id="rId13"/>
    <p:sldId id="299" r:id="rId14"/>
    <p:sldId id="300" r:id="rId15"/>
    <p:sldId id="298" r:id="rId16"/>
    <p:sldId id="271"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91DCAD3-376D-45AF-B5DB-1755F51B9879}">
          <p14:sldIdLst>
            <p14:sldId id="256"/>
            <p14:sldId id="279"/>
            <p14:sldId id="258"/>
            <p14:sldId id="286"/>
            <p14:sldId id="317"/>
            <p14:sldId id="285"/>
            <p14:sldId id="260"/>
            <p14:sldId id="316"/>
            <p14:sldId id="281"/>
            <p14:sldId id="262"/>
            <p14:sldId id="294"/>
            <p14:sldId id="296"/>
            <p14:sldId id="299"/>
            <p14:sldId id="300"/>
            <p14:sldId id="298"/>
            <p14:sldId id="27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3838"/>
    <a:srgbClr val="FFFFFF"/>
    <a:srgbClr val="004E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85" autoAdjust="0"/>
    <p:restoredTop sz="91019" autoAdjust="0"/>
  </p:normalViewPr>
  <p:slideViewPr>
    <p:cSldViewPr snapToGrid="0">
      <p:cViewPr varScale="1">
        <p:scale>
          <a:sx n="144" d="100"/>
          <a:sy n="144" d="100"/>
        </p:scale>
        <p:origin x="606" y="132"/>
      </p:cViewPr>
      <p:guideLst/>
    </p:cSldViewPr>
  </p:slideViewPr>
  <p:notesTextViewPr>
    <p:cViewPr>
      <p:scale>
        <a:sx n="1" d="1"/>
        <a:sy n="1" d="1"/>
      </p:scale>
      <p:origin x="0" y="0"/>
    </p:cViewPr>
  </p:notesTextViewPr>
  <p:notesViewPr>
    <p:cSldViewPr snapToGrid="0">
      <p:cViewPr varScale="1">
        <p:scale>
          <a:sx n="84" d="100"/>
          <a:sy n="84" d="100"/>
        </p:scale>
        <p:origin x="3912"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267B88A4-3D8B-DBE7-BDD0-3F8E1C83883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FF78BD26-8436-3AE1-2043-CADEE97499E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1A1FBC-6A7F-4018-B1E4-29A131CA01DC}" type="datetimeFigureOut">
              <a:rPr lang="zh-CN" altLang="en-US" smtClean="0"/>
              <a:t>2025/10/23</a:t>
            </a:fld>
            <a:endParaRPr lang="zh-CN" altLang="en-US"/>
          </a:p>
        </p:txBody>
      </p:sp>
      <p:sp>
        <p:nvSpPr>
          <p:cNvPr id="4" name="页脚占位符 3">
            <a:extLst>
              <a:ext uri="{FF2B5EF4-FFF2-40B4-BE49-F238E27FC236}">
                <a16:creationId xmlns:a16="http://schemas.microsoft.com/office/drawing/2014/main" id="{A500103E-E08D-B482-AE87-391073CC543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97CBF353-B38D-19E3-18D3-FB19EF427C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9ABE8EA-8F4C-4F3A-88A4-FCA107152D59}" type="slidenum">
              <a:rPr lang="zh-CN" altLang="en-US" smtClean="0"/>
              <a:t>‹#›</a:t>
            </a:fld>
            <a:endParaRPr lang="zh-CN" altLang="en-US"/>
          </a:p>
        </p:txBody>
      </p:sp>
    </p:spTree>
    <p:extLst>
      <p:ext uri="{BB962C8B-B14F-4D97-AF65-F5344CB8AC3E}">
        <p14:creationId xmlns:p14="http://schemas.microsoft.com/office/powerpoint/2010/main" val="29497081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51D711-3172-4543-8DA3-262ECE0B3140}" type="datetimeFigureOut">
              <a:rPr lang="zh-CN" altLang="en-US" smtClean="0"/>
              <a:t>2025/10/23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168BF3-ABF1-4833-B978-00F791C19B9A}" type="slidenum">
              <a:rPr lang="zh-CN" altLang="en-US" smtClean="0"/>
              <a:t>‹#›</a:t>
            </a:fld>
            <a:endParaRPr lang="zh-CN" altLang="en-US"/>
          </a:p>
        </p:txBody>
      </p:sp>
    </p:spTree>
    <p:extLst>
      <p:ext uri="{BB962C8B-B14F-4D97-AF65-F5344CB8AC3E}">
        <p14:creationId xmlns:p14="http://schemas.microsoft.com/office/powerpoint/2010/main" val="527794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1E045-E807-E94D-97BC-D95FA5858F8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2FE3681-87C4-8022-FF7E-E652C1CE268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FF4FF79-8D28-9809-4912-0879AB31695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32E8847-327E-02E2-886E-1EED735C41F7}"/>
              </a:ext>
            </a:extLst>
          </p:cNvPr>
          <p:cNvSpPr>
            <a:spLocks noGrp="1"/>
          </p:cNvSpPr>
          <p:nvPr>
            <p:ph type="sldNum" sz="quarter" idx="5"/>
          </p:nvPr>
        </p:nvSpPr>
        <p:spPr/>
        <p:txBody>
          <a:bodyPr/>
          <a:lstStyle/>
          <a:p>
            <a:fld id="{1E168BF3-ABF1-4833-B978-00F791C19B9A}" type="slidenum">
              <a:rPr lang="zh-CN" altLang="en-US" smtClean="0"/>
              <a:t>8</a:t>
            </a:fld>
            <a:endParaRPr lang="zh-CN" altLang="en-US"/>
          </a:p>
        </p:txBody>
      </p:sp>
    </p:spTree>
    <p:extLst>
      <p:ext uri="{BB962C8B-B14F-4D97-AF65-F5344CB8AC3E}">
        <p14:creationId xmlns:p14="http://schemas.microsoft.com/office/powerpoint/2010/main" val="4150053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2DAE9-BB22-BB7D-60EE-E005217BD00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78602FA-9684-FCA7-D521-5AAF20444B3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181AF97-3704-AD0A-825D-883212B659B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B28A2FD-C052-9F82-1DB2-10C80E84FA83}"/>
              </a:ext>
            </a:extLst>
          </p:cNvPr>
          <p:cNvSpPr>
            <a:spLocks noGrp="1"/>
          </p:cNvSpPr>
          <p:nvPr>
            <p:ph type="sldNum" sz="quarter" idx="5"/>
          </p:nvPr>
        </p:nvSpPr>
        <p:spPr/>
        <p:txBody>
          <a:bodyPr/>
          <a:lstStyle/>
          <a:p>
            <a:fld id="{1E168BF3-ABF1-4833-B978-00F791C19B9A}" type="slidenum">
              <a:rPr lang="zh-CN" altLang="en-US" smtClean="0"/>
              <a:t>11</a:t>
            </a:fld>
            <a:endParaRPr lang="zh-CN" altLang="en-US"/>
          </a:p>
        </p:txBody>
      </p:sp>
    </p:spTree>
    <p:extLst>
      <p:ext uri="{BB962C8B-B14F-4D97-AF65-F5344CB8AC3E}">
        <p14:creationId xmlns:p14="http://schemas.microsoft.com/office/powerpoint/2010/main" val="1902657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2AA55D-A2A5-1FF5-0647-198023DBE82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B1F9E1C-CDCF-93BD-0A09-64F97E83A3D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10FADE5-344F-C931-4F5A-952D16ACD13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2E34907-2C26-BAC8-CEBA-657A3162F94A}"/>
              </a:ext>
            </a:extLst>
          </p:cNvPr>
          <p:cNvSpPr>
            <a:spLocks noGrp="1"/>
          </p:cNvSpPr>
          <p:nvPr>
            <p:ph type="sldNum" sz="quarter" idx="5"/>
          </p:nvPr>
        </p:nvSpPr>
        <p:spPr/>
        <p:txBody>
          <a:bodyPr/>
          <a:lstStyle/>
          <a:p>
            <a:fld id="{1E168BF3-ABF1-4833-B978-00F791C19B9A}" type="slidenum">
              <a:rPr lang="zh-CN" altLang="en-US" smtClean="0"/>
              <a:t>12</a:t>
            </a:fld>
            <a:endParaRPr lang="zh-CN" altLang="en-US"/>
          </a:p>
        </p:txBody>
      </p:sp>
    </p:spTree>
    <p:extLst>
      <p:ext uri="{BB962C8B-B14F-4D97-AF65-F5344CB8AC3E}">
        <p14:creationId xmlns:p14="http://schemas.microsoft.com/office/powerpoint/2010/main" val="10332385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340A2-6F26-1B56-3D05-5BE602AF29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2480104-FC15-5D82-390F-CCBCE0A2F03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3709FD5-3ACA-CB3C-D4AA-8533F2F9D06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CE6DC50-0CFB-698E-5B56-2C21ECD22FB6}"/>
              </a:ext>
            </a:extLst>
          </p:cNvPr>
          <p:cNvSpPr>
            <a:spLocks noGrp="1"/>
          </p:cNvSpPr>
          <p:nvPr>
            <p:ph type="sldNum" sz="quarter" idx="5"/>
          </p:nvPr>
        </p:nvSpPr>
        <p:spPr/>
        <p:txBody>
          <a:bodyPr/>
          <a:lstStyle/>
          <a:p>
            <a:fld id="{1E168BF3-ABF1-4833-B978-00F791C19B9A}" type="slidenum">
              <a:rPr lang="zh-CN" altLang="en-US" smtClean="0"/>
              <a:t>13</a:t>
            </a:fld>
            <a:endParaRPr lang="zh-CN" altLang="en-US"/>
          </a:p>
        </p:txBody>
      </p:sp>
    </p:spTree>
    <p:extLst>
      <p:ext uri="{BB962C8B-B14F-4D97-AF65-F5344CB8AC3E}">
        <p14:creationId xmlns:p14="http://schemas.microsoft.com/office/powerpoint/2010/main" val="2832551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99ED9-A8A9-00FA-9645-46A029993CA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45F4EE5-2947-6562-AEC0-1B8CD14C00B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4F19F94-9B1B-4D97-A26C-57A9ABB4945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B6CCA76-3AE0-4415-4A00-7B5B17D671B5}"/>
              </a:ext>
            </a:extLst>
          </p:cNvPr>
          <p:cNvSpPr>
            <a:spLocks noGrp="1"/>
          </p:cNvSpPr>
          <p:nvPr>
            <p:ph type="sldNum" sz="quarter" idx="5"/>
          </p:nvPr>
        </p:nvSpPr>
        <p:spPr/>
        <p:txBody>
          <a:bodyPr/>
          <a:lstStyle/>
          <a:p>
            <a:fld id="{1E168BF3-ABF1-4833-B978-00F791C19B9A}" type="slidenum">
              <a:rPr lang="zh-CN" altLang="en-US" smtClean="0"/>
              <a:t>14</a:t>
            </a:fld>
            <a:endParaRPr lang="zh-CN" altLang="en-US"/>
          </a:p>
        </p:txBody>
      </p:sp>
    </p:spTree>
    <p:extLst>
      <p:ext uri="{BB962C8B-B14F-4D97-AF65-F5344CB8AC3E}">
        <p14:creationId xmlns:p14="http://schemas.microsoft.com/office/powerpoint/2010/main" val="3092516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D1BB1-9E96-372C-F2B0-23BD30F0AF2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72D4004-8452-F9EB-B398-2DC8F0B4ED0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706751A-438F-6F59-E931-340FF6A9620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3B114C7-B69A-1FB8-8F8A-B5677EA642C1}"/>
              </a:ext>
            </a:extLst>
          </p:cNvPr>
          <p:cNvSpPr>
            <a:spLocks noGrp="1"/>
          </p:cNvSpPr>
          <p:nvPr>
            <p:ph type="sldNum" sz="quarter" idx="5"/>
          </p:nvPr>
        </p:nvSpPr>
        <p:spPr/>
        <p:txBody>
          <a:bodyPr/>
          <a:lstStyle/>
          <a:p>
            <a:fld id="{1E168BF3-ABF1-4833-B978-00F791C19B9A}" type="slidenum">
              <a:rPr lang="zh-CN" altLang="en-US" smtClean="0"/>
              <a:t>15</a:t>
            </a:fld>
            <a:endParaRPr lang="zh-CN" altLang="en-US"/>
          </a:p>
        </p:txBody>
      </p:sp>
    </p:spTree>
    <p:extLst>
      <p:ext uri="{BB962C8B-B14F-4D97-AF65-F5344CB8AC3E}">
        <p14:creationId xmlns:p14="http://schemas.microsoft.com/office/powerpoint/2010/main" val="2218761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版式">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0" y="-1"/>
            <a:ext cx="12192000" cy="3967089"/>
          </a:xfrm>
          <a:prstGeom prst="rect">
            <a:avLst/>
          </a:prstGeom>
        </p:spPr>
        <p:txBody>
          <a:bodyPr/>
          <a:lstStyle/>
          <a:p>
            <a:endParaRPr lang="zh-CN" altLang="en-US"/>
          </a:p>
        </p:txBody>
      </p:sp>
      <p:sp>
        <p:nvSpPr>
          <p:cNvPr id="6" name="文本占位符 5"/>
          <p:cNvSpPr>
            <a:spLocks noGrp="1"/>
          </p:cNvSpPr>
          <p:nvPr>
            <p:ph type="body" sz="quarter" idx="11" hasCustomPrompt="1"/>
          </p:nvPr>
        </p:nvSpPr>
        <p:spPr>
          <a:xfrm>
            <a:off x="3828108" y="4288424"/>
            <a:ext cx="4535781" cy="829823"/>
          </a:xfrm>
          <a:prstGeom prst="rect">
            <a:avLst/>
          </a:prstGeom>
        </p:spPr>
        <p:txBody>
          <a:bodyPr anchor="ctr"/>
          <a:lstStyle>
            <a:lvl1pPr marL="0" indent="0" algn="dist">
              <a:lnSpc>
                <a:spcPct val="120000"/>
              </a:lnSpc>
              <a:spcBef>
                <a:spcPts val="0"/>
              </a:spcBef>
              <a:buNone/>
              <a:defRPr sz="4800"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毕业答辩模板</a:t>
            </a:r>
          </a:p>
        </p:txBody>
      </p:sp>
      <p:sp>
        <p:nvSpPr>
          <p:cNvPr id="8" name="文本占位符 7"/>
          <p:cNvSpPr>
            <a:spLocks noGrp="1"/>
          </p:cNvSpPr>
          <p:nvPr>
            <p:ph type="body" sz="quarter" idx="12" hasCustomPrompt="1"/>
          </p:nvPr>
        </p:nvSpPr>
        <p:spPr>
          <a:xfrm>
            <a:off x="1969476" y="5767388"/>
            <a:ext cx="2602523" cy="569912"/>
          </a:xfrm>
          <a:prstGeom prst="rect">
            <a:avLst/>
          </a:prstGeom>
        </p:spPr>
        <p:txBody>
          <a:bodyPr anchor="ctr"/>
          <a:lstStyle>
            <a:lvl1pPr marL="0" indent="0">
              <a:buNone/>
              <a:defRPr sz="2000">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汇报人：</a:t>
            </a:r>
            <a:r>
              <a:rPr lang="en-US" altLang="zh-CN" dirty="0"/>
              <a:t>XXX</a:t>
            </a:r>
            <a:endParaRPr lang="zh-CN" altLang="en-US" dirty="0"/>
          </a:p>
        </p:txBody>
      </p:sp>
      <p:sp>
        <p:nvSpPr>
          <p:cNvPr id="9" name="文本占位符 7"/>
          <p:cNvSpPr>
            <a:spLocks noGrp="1"/>
          </p:cNvSpPr>
          <p:nvPr>
            <p:ph type="body" sz="quarter" idx="13" hasCustomPrompt="1"/>
          </p:nvPr>
        </p:nvSpPr>
        <p:spPr>
          <a:xfrm>
            <a:off x="4794738" y="5767388"/>
            <a:ext cx="2602523" cy="569912"/>
          </a:xfrm>
          <a:prstGeom prst="rect">
            <a:avLst/>
          </a:prstGeom>
        </p:spPr>
        <p:txBody>
          <a:bodyPr anchor="ctr"/>
          <a:lstStyle>
            <a:lvl1pPr marL="0" indent="0" algn="ctr">
              <a:buNone/>
              <a:defRPr sz="2000">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指导老师：</a:t>
            </a:r>
            <a:r>
              <a:rPr lang="en-US" altLang="zh-CN" dirty="0"/>
              <a:t>XXX</a:t>
            </a:r>
            <a:endParaRPr lang="zh-CN" altLang="en-US" dirty="0"/>
          </a:p>
        </p:txBody>
      </p:sp>
      <p:sp>
        <p:nvSpPr>
          <p:cNvPr id="10" name="文本占位符 7"/>
          <p:cNvSpPr>
            <a:spLocks noGrp="1"/>
          </p:cNvSpPr>
          <p:nvPr>
            <p:ph type="body" sz="quarter" idx="14" hasCustomPrompt="1"/>
          </p:nvPr>
        </p:nvSpPr>
        <p:spPr>
          <a:xfrm>
            <a:off x="7849577" y="5767388"/>
            <a:ext cx="2602523" cy="569912"/>
          </a:xfrm>
          <a:prstGeom prst="rect">
            <a:avLst/>
          </a:prstGeom>
        </p:spPr>
        <p:txBody>
          <a:bodyPr anchor="ctr"/>
          <a:lstStyle>
            <a:lvl1pPr marL="0" indent="0" algn="r">
              <a:buNone/>
              <a:defRPr sz="2000">
                <a:solidFill>
                  <a:schemeClr val="accent1"/>
                </a:solidFill>
                <a:latin typeface="微软雅黑" panose="020B0503020204020204" pitchFamily="34" charset="-122"/>
                <a:ea typeface="微软雅黑" panose="020B0503020204020204" pitchFamily="34" charset="-122"/>
              </a:defRPr>
            </a:lvl1pPr>
          </a:lstStyle>
          <a:p>
            <a:pPr lvl="0"/>
            <a:r>
              <a:rPr lang="en-US" altLang="zh-CN" dirty="0"/>
              <a:t>2019/02/23</a:t>
            </a:r>
            <a:endParaRPr lang="zh-CN" altLang="en-US" dirty="0"/>
          </a:p>
        </p:txBody>
      </p:sp>
    </p:spTree>
    <p:extLst>
      <p:ext uri="{BB962C8B-B14F-4D97-AF65-F5344CB8AC3E}">
        <p14:creationId xmlns:p14="http://schemas.microsoft.com/office/powerpoint/2010/main" val="650542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封面版式">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0" y="1"/>
            <a:ext cx="12192000" cy="3429000"/>
          </a:xfrm>
          <a:prstGeom prst="rect">
            <a:avLst/>
          </a:prstGeom>
        </p:spPr>
        <p:txBody>
          <a:bodyPr/>
          <a:lstStyle/>
          <a:p>
            <a:endParaRPr lang="zh-CN" altLang="en-US" dirty="0"/>
          </a:p>
        </p:txBody>
      </p:sp>
      <p:sp>
        <p:nvSpPr>
          <p:cNvPr id="6" name="文本占位符 5"/>
          <p:cNvSpPr>
            <a:spLocks noGrp="1"/>
          </p:cNvSpPr>
          <p:nvPr>
            <p:ph type="body" sz="quarter" idx="11" hasCustomPrompt="1"/>
          </p:nvPr>
        </p:nvSpPr>
        <p:spPr>
          <a:xfrm>
            <a:off x="1987323" y="3913872"/>
            <a:ext cx="8217353" cy="829823"/>
          </a:xfrm>
          <a:prstGeom prst="rect">
            <a:avLst/>
          </a:prstGeom>
        </p:spPr>
        <p:txBody>
          <a:bodyPr anchor="ctr"/>
          <a:lstStyle>
            <a:lvl1pPr marL="0" indent="0" algn="dist">
              <a:lnSpc>
                <a:spcPct val="120000"/>
              </a:lnSpc>
              <a:spcBef>
                <a:spcPts val="0"/>
              </a:spcBef>
              <a:buNone/>
              <a:defRPr sz="6000" b="1">
                <a:solidFill>
                  <a:schemeClr val="accent1"/>
                </a:solidFill>
                <a:latin typeface="黑体" panose="02010609060101010101" pitchFamily="49" charset="-122"/>
                <a:ea typeface="黑体" panose="02010609060101010101" pitchFamily="49" charset="-122"/>
              </a:defRPr>
            </a:lvl1pPr>
          </a:lstStyle>
          <a:p>
            <a:pPr lvl="0"/>
            <a:r>
              <a:rPr lang="zh-CN" altLang="en-US" dirty="0"/>
              <a:t>硕士研究生预推免面试</a:t>
            </a:r>
          </a:p>
        </p:txBody>
      </p:sp>
      <p:sp>
        <p:nvSpPr>
          <p:cNvPr id="8" name="文本占位符 7"/>
          <p:cNvSpPr>
            <a:spLocks noGrp="1"/>
          </p:cNvSpPr>
          <p:nvPr>
            <p:ph type="body" sz="quarter" idx="12" hasCustomPrompt="1"/>
          </p:nvPr>
        </p:nvSpPr>
        <p:spPr>
          <a:xfrm>
            <a:off x="2464059" y="5228566"/>
            <a:ext cx="2015928" cy="569912"/>
          </a:xfrm>
          <a:prstGeom prst="rect">
            <a:avLst/>
          </a:prstGeom>
        </p:spPr>
        <p:txBody>
          <a:bodyPr anchor="ctr"/>
          <a:lstStyle>
            <a:lvl1pPr marL="0" indent="0">
              <a:buNone/>
              <a:defRPr sz="2000">
                <a:solidFill>
                  <a:schemeClr val="accent1"/>
                </a:solidFill>
                <a:latin typeface="黑体" panose="02010609060101010101" pitchFamily="49" charset="-122"/>
                <a:ea typeface="黑体" panose="02010609060101010101" pitchFamily="49" charset="-122"/>
              </a:defRPr>
            </a:lvl1pPr>
          </a:lstStyle>
          <a:p>
            <a:pPr lvl="0"/>
            <a:r>
              <a:rPr lang="zh-CN" altLang="en-US" dirty="0"/>
              <a:t>汇报人：哈工大</a:t>
            </a:r>
          </a:p>
        </p:txBody>
      </p:sp>
      <p:sp>
        <p:nvSpPr>
          <p:cNvPr id="10" name="文本占位符 7"/>
          <p:cNvSpPr>
            <a:spLocks noGrp="1"/>
          </p:cNvSpPr>
          <p:nvPr>
            <p:ph type="body" sz="quarter" idx="14" hasCustomPrompt="1"/>
          </p:nvPr>
        </p:nvSpPr>
        <p:spPr>
          <a:xfrm>
            <a:off x="7712015" y="5228566"/>
            <a:ext cx="2259883" cy="569912"/>
          </a:xfrm>
          <a:prstGeom prst="rect">
            <a:avLst/>
          </a:prstGeom>
        </p:spPr>
        <p:txBody>
          <a:bodyPr anchor="ctr"/>
          <a:lstStyle>
            <a:lvl1pPr marL="0" indent="0" algn="r">
              <a:buNone/>
              <a:defRPr sz="2000">
                <a:solidFill>
                  <a:schemeClr val="accent1"/>
                </a:solidFill>
                <a:latin typeface="黑体" panose="02010609060101010101" pitchFamily="49" charset="-122"/>
                <a:ea typeface="黑体" panose="02010609060101010101" pitchFamily="49" charset="-122"/>
              </a:defRPr>
            </a:lvl1pPr>
          </a:lstStyle>
          <a:p>
            <a:pPr lvl="0"/>
            <a:r>
              <a:rPr lang="zh-CN" altLang="en-US" dirty="0"/>
              <a:t>日期：</a:t>
            </a:r>
            <a:r>
              <a:rPr lang="en-US" altLang="zh-CN" dirty="0"/>
              <a:t>2019/02/23</a:t>
            </a:r>
            <a:endParaRPr lang="zh-CN" altLang="en-US" dirty="0"/>
          </a:p>
        </p:txBody>
      </p:sp>
    </p:spTree>
    <p:extLst>
      <p:ext uri="{BB962C8B-B14F-4D97-AF65-F5344CB8AC3E}">
        <p14:creationId xmlns:p14="http://schemas.microsoft.com/office/powerpoint/2010/main" val="25412427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4" name="矩形 3"/>
          <p:cNvSpPr/>
          <p:nvPr userDrawn="1"/>
        </p:nvSpPr>
        <p:spPr>
          <a:xfrm>
            <a:off x="0" y="-26894"/>
            <a:ext cx="1780355" cy="68580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200" b="1" dirty="0">
                <a:latin typeface="黑体" panose="02010609060101010101" pitchFamily="49" charset="-122"/>
                <a:ea typeface="黑体" panose="02010609060101010101" pitchFamily="49" charset="-122"/>
              </a:rPr>
              <a:t>目</a:t>
            </a:r>
            <a:endParaRPr lang="en-US" altLang="zh-CN" sz="7200" b="1" dirty="0">
              <a:latin typeface="黑体" panose="02010609060101010101" pitchFamily="49" charset="-122"/>
              <a:ea typeface="黑体" panose="02010609060101010101" pitchFamily="49" charset="-122"/>
            </a:endParaRPr>
          </a:p>
          <a:p>
            <a:pPr algn="ctr"/>
            <a:r>
              <a:rPr lang="zh-CN" altLang="en-US" sz="7200" b="1" dirty="0">
                <a:latin typeface="黑体" panose="02010609060101010101" pitchFamily="49" charset="-122"/>
                <a:ea typeface="黑体" panose="02010609060101010101" pitchFamily="49" charset="-122"/>
              </a:rPr>
              <a:t>录</a:t>
            </a:r>
            <a:endParaRPr lang="en-US" altLang="zh-CN" sz="72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268720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板式二">
    <p:bg>
      <p:bgPr>
        <a:pattFill prst="ltUpDiag">
          <a:fgClr>
            <a:schemeClr val="bg2"/>
          </a:fgClr>
          <a:bgClr>
            <a:schemeClr val="bg1"/>
          </a:bgClr>
        </a:pattFill>
        <a:effectLst/>
      </p:bgPr>
    </p:bg>
    <p:spTree>
      <p:nvGrpSpPr>
        <p:cNvPr id="1" name=""/>
        <p:cNvGrpSpPr/>
        <p:nvPr/>
      </p:nvGrpSpPr>
      <p:grpSpPr>
        <a:xfrm>
          <a:off x="0" y="0"/>
          <a:ext cx="0" cy="0"/>
          <a:chOff x="0" y="0"/>
          <a:chExt cx="0" cy="0"/>
        </a:xfrm>
      </p:grpSpPr>
      <p:sp>
        <p:nvSpPr>
          <p:cNvPr id="37" name="图片占位符 36"/>
          <p:cNvSpPr>
            <a:spLocks noGrp="1"/>
          </p:cNvSpPr>
          <p:nvPr>
            <p:ph type="pic" sz="quarter" idx="15"/>
          </p:nvPr>
        </p:nvSpPr>
        <p:spPr>
          <a:xfrm>
            <a:off x="0" y="0"/>
            <a:ext cx="12192000" cy="3429000"/>
          </a:xfrm>
          <a:prstGeom prst="rect">
            <a:avLst/>
          </a:prstGeom>
        </p:spPr>
        <p:txBody>
          <a:bodyPr/>
          <a:lstStyle/>
          <a:p>
            <a:endParaRPr lang="zh-CN" altLang="en-US"/>
          </a:p>
        </p:txBody>
      </p:sp>
      <p:sp>
        <p:nvSpPr>
          <p:cNvPr id="31" name="文本占位符 7"/>
          <p:cNvSpPr>
            <a:spLocks noGrp="1"/>
          </p:cNvSpPr>
          <p:nvPr>
            <p:ph type="body" sz="quarter" idx="12" hasCustomPrompt="1"/>
          </p:nvPr>
        </p:nvSpPr>
        <p:spPr>
          <a:xfrm>
            <a:off x="4146083" y="5149724"/>
            <a:ext cx="3899830" cy="820235"/>
          </a:xfrm>
          <a:prstGeom prst="rect">
            <a:avLst/>
          </a:prstGeom>
        </p:spPr>
        <p:txBody>
          <a:bodyPr anchor="ctr"/>
          <a:lstStyle>
            <a:lvl1pPr marL="0" indent="0" algn="dist">
              <a:buNone/>
              <a:defRPr sz="6000" b="1">
                <a:solidFill>
                  <a:schemeClr val="accent1"/>
                </a:solidFill>
                <a:latin typeface="黑体" panose="02010609060101010101" pitchFamily="49" charset="-122"/>
                <a:ea typeface="黑体" panose="02010609060101010101" pitchFamily="49" charset="-122"/>
              </a:defRPr>
            </a:lvl1pPr>
          </a:lstStyle>
          <a:p>
            <a:pPr lvl="0"/>
            <a:r>
              <a:rPr lang="zh-CN" altLang="en-US" dirty="0"/>
              <a:t>输入标题</a:t>
            </a:r>
          </a:p>
        </p:txBody>
      </p:sp>
      <p:sp>
        <p:nvSpPr>
          <p:cNvPr id="9" name="文本占位符 8"/>
          <p:cNvSpPr>
            <a:spLocks noGrp="1"/>
          </p:cNvSpPr>
          <p:nvPr>
            <p:ph type="body" sz="quarter" idx="16" hasCustomPrompt="1"/>
          </p:nvPr>
        </p:nvSpPr>
        <p:spPr>
          <a:xfrm>
            <a:off x="4815506" y="2163973"/>
            <a:ext cx="2560983" cy="2530053"/>
          </a:xfrm>
          <a:custGeom>
            <a:avLst/>
            <a:gdLst>
              <a:gd name="connsiteX0" fmla="*/ 2057400 w 4114800"/>
              <a:gd name="connsiteY0" fmla="*/ 0 h 4065104"/>
              <a:gd name="connsiteX1" fmla="*/ 4114800 w 4114800"/>
              <a:gd name="connsiteY1" fmla="*/ 2032552 h 4065104"/>
              <a:gd name="connsiteX2" fmla="*/ 2057400 w 4114800"/>
              <a:gd name="connsiteY2" fmla="*/ 4065104 h 4065104"/>
              <a:gd name="connsiteX3" fmla="*/ 0 w 4114800"/>
              <a:gd name="connsiteY3" fmla="*/ 2032552 h 4065104"/>
            </a:gdLst>
            <a:ahLst/>
            <a:cxnLst>
              <a:cxn ang="0">
                <a:pos x="connsiteX0" y="connsiteY0"/>
              </a:cxn>
              <a:cxn ang="0">
                <a:pos x="connsiteX1" y="connsiteY1"/>
              </a:cxn>
              <a:cxn ang="0">
                <a:pos x="connsiteX2" y="connsiteY2"/>
              </a:cxn>
              <a:cxn ang="0">
                <a:pos x="connsiteX3" y="connsiteY3"/>
              </a:cxn>
            </a:cxnLst>
            <a:rect l="l" t="t" r="r" b="b"/>
            <a:pathLst>
              <a:path w="4114800" h="4065104">
                <a:moveTo>
                  <a:pt x="2057400" y="0"/>
                </a:moveTo>
                <a:lnTo>
                  <a:pt x="4114800" y="2032552"/>
                </a:lnTo>
                <a:lnTo>
                  <a:pt x="2057400" y="4065104"/>
                </a:lnTo>
                <a:lnTo>
                  <a:pt x="0" y="2032552"/>
                </a:lnTo>
                <a:close/>
              </a:path>
            </a:pathLst>
          </a:custGeom>
          <a:solidFill>
            <a:schemeClr val="accent1"/>
          </a:solidFill>
          <a:ln w="193675">
            <a:solidFill>
              <a:schemeClr val="bg1"/>
            </a:solidFill>
          </a:ln>
        </p:spPr>
        <p:txBody>
          <a:bodyPr wrap="square" anchor="ctr">
            <a:noAutofit/>
          </a:bodyPr>
          <a:lstStyle>
            <a:lvl1pPr marL="0" indent="0" algn="ctr">
              <a:buNone/>
              <a:defRPr sz="9600">
                <a:solidFill>
                  <a:schemeClr val="bg1"/>
                </a:solidFill>
                <a:effectLst>
                  <a:innerShdw dist="63500" dir="16200000">
                    <a:schemeClr val="accent3"/>
                  </a:innerShdw>
                </a:effectLst>
                <a:latin typeface="Impact" panose="020B0806030902050204" pitchFamily="34" charset="0"/>
              </a:defRPr>
            </a:lvl1pPr>
          </a:lstStyle>
          <a:p>
            <a:pPr lvl="0"/>
            <a:r>
              <a:rPr lang="en-US" altLang="zh-CN" dirty="0"/>
              <a:t>01</a:t>
            </a:r>
            <a:endParaRPr lang="zh-CN" altLang="en-US" dirty="0"/>
          </a:p>
        </p:txBody>
      </p:sp>
    </p:spTree>
    <p:extLst>
      <p:ext uri="{BB962C8B-B14F-4D97-AF65-F5344CB8AC3E}">
        <p14:creationId xmlns:p14="http://schemas.microsoft.com/office/powerpoint/2010/main" val="966927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空白版式">
    <p:spTree>
      <p:nvGrpSpPr>
        <p:cNvPr id="1" name=""/>
        <p:cNvGrpSpPr/>
        <p:nvPr/>
      </p:nvGrpSpPr>
      <p:grpSpPr>
        <a:xfrm>
          <a:off x="0" y="0"/>
          <a:ext cx="0" cy="0"/>
          <a:chOff x="0" y="0"/>
          <a:chExt cx="0" cy="0"/>
        </a:xfrm>
      </p:grpSpPr>
      <p:cxnSp>
        <p:nvCxnSpPr>
          <p:cNvPr id="5" name="直接连接符 4"/>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6421823"/>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userDrawn="1"/>
        </p:nvGrpSpPr>
        <p:grpSpPr>
          <a:xfrm>
            <a:off x="363361" y="343617"/>
            <a:ext cx="455803" cy="342181"/>
            <a:chOff x="-39357" y="191883"/>
            <a:chExt cx="593935" cy="493917"/>
          </a:xfrm>
        </p:grpSpPr>
        <p:sp>
          <p:nvSpPr>
            <p:cNvPr id="26" name="箭头: V 形 25"/>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p:cNvSpPr>
            <a:spLocks noGrp="1"/>
          </p:cNvSpPr>
          <p:nvPr>
            <p:ph type="body" sz="quarter" idx="10" hasCustomPrompt="1"/>
          </p:nvPr>
        </p:nvSpPr>
        <p:spPr>
          <a:xfrm>
            <a:off x="927382" y="207334"/>
            <a:ext cx="7848759" cy="614746"/>
          </a:xfrm>
          <a:prstGeom prst="rect">
            <a:avLst/>
          </a:prstGeom>
        </p:spPr>
        <p:txBody>
          <a:bodyPr anchor="ctr"/>
          <a:lstStyle>
            <a:lvl1pPr marL="0" indent="0">
              <a:buNone/>
              <a:defRPr sz="3200" b="1">
                <a:solidFill>
                  <a:schemeClr val="accent1"/>
                </a:solidFill>
                <a:latin typeface="黑体" panose="02010609060101010101" pitchFamily="49" charset="-122"/>
                <a:ea typeface="黑体" panose="02010609060101010101" pitchFamily="49" charset="-122"/>
              </a:defRPr>
            </a:lvl1pPr>
          </a:lstStyle>
          <a:p>
            <a:pPr lvl="0"/>
            <a:r>
              <a:rPr lang="zh-CN" altLang="en-US" dirty="0"/>
              <a:t>标题</a:t>
            </a:r>
          </a:p>
        </p:txBody>
      </p:sp>
      <p:grpSp>
        <p:nvGrpSpPr>
          <p:cNvPr id="30" name="组合 29"/>
          <p:cNvGrpSpPr/>
          <p:nvPr userDrawn="1"/>
        </p:nvGrpSpPr>
        <p:grpSpPr>
          <a:xfrm>
            <a:off x="8992577" y="197984"/>
            <a:ext cx="3093076" cy="633449"/>
            <a:chOff x="8992577" y="197984"/>
            <a:chExt cx="3093076" cy="633449"/>
          </a:xfrm>
        </p:grpSpPr>
        <p:pic>
          <p:nvPicPr>
            <p:cNvPr id="4" name="图形 3"/>
            <p:cNvPicPr>
              <a:picLocks noChangeAspect="1"/>
            </p:cNvPicPr>
            <p:nvPr userDrawn="1"/>
          </p:nvPicPr>
          <p:blipFill rotWithShape="1">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556" t="79485" r="22643"/>
            <a:stretch>
              <a:fillRect/>
            </a:stretch>
          </p:blipFill>
          <p:spPr>
            <a:xfrm>
              <a:off x="9710006" y="282508"/>
              <a:ext cx="2375647" cy="464402"/>
            </a:xfrm>
            <a:prstGeom prst="rect">
              <a:avLst/>
            </a:prstGeom>
          </p:spPr>
        </p:pic>
        <p:pic>
          <p:nvPicPr>
            <p:cNvPr id="28" name="图形 27"/>
            <p:cNvPicPr>
              <a:picLocks noChangeAspect="1"/>
            </p:cNvPicPr>
            <p:nvPr userDrawn="1"/>
          </p:nvPicPr>
          <p:blipFill rotWithShape="1">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30516" t="11770" r="30472" b="22265"/>
            <a:stretch>
              <a:fillRect/>
            </a:stretch>
          </p:blipFill>
          <p:spPr>
            <a:xfrm>
              <a:off x="8992577" y="197984"/>
              <a:ext cx="717429" cy="633449"/>
            </a:xfrm>
            <a:prstGeom prst="rect">
              <a:avLst/>
            </a:prstGeom>
          </p:spPr>
        </p:pic>
      </p:grpSp>
      <p:sp>
        <p:nvSpPr>
          <p:cNvPr id="45" name="灯片编号占位符 44"/>
          <p:cNvSpPr>
            <a:spLocks noGrp="1"/>
          </p:cNvSpPr>
          <p:nvPr>
            <p:ph type="sldNum" sz="quarter" idx="12"/>
          </p:nvPr>
        </p:nvSpPr>
        <p:spPr>
          <a:xfrm>
            <a:off x="8776141" y="6421823"/>
            <a:ext cx="2743200" cy="365125"/>
          </a:xfrm>
        </p:spPr>
        <p:txBody>
          <a:bodyPr/>
          <a:lstStyle>
            <a:lvl1pPr>
              <a:defRPr sz="1800" b="1">
                <a:solidFill>
                  <a:schemeClr val="bg1"/>
                </a:solidFill>
              </a:defRPr>
            </a:lvl1pPr>
          </a:lstStyle>
          <a:p>
            <a:fld id="{185C7A33-C8F8-4C35-B383-61F912EC7B7B}" type="slidenum">
              <a:rPr lang="zh-CN" altLang="en-US" smtClean="0"/>
              <a:t>‹#›</a:t>
            </a:fld>
            <a:endParaRPr lang="zh-CN" altLang="en-US" dirty="0"/>
          </a:p>
        </p:txBody>
      </p:sp>
    </p:spTree>
    <p:extLst>
      <p:ext uri="{BB962C8B-B14F-4D97-AF65-F5344CB8AC3E}">
        <p14:creationId xmlns:p14="http://schemas.microsoft.com/office/powerpoint/2010/main" val="857279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版式">
    <p:spTree>
      <p:nvGrpSpPr>
        <p:cNvPr id="1" name=""/>
        <p:cNvGrpSpPr/>
        <p:nvPr/>
      </p:nvGrpSpPr>
      <p:grpSpPr>
        <a:xfrm>
          <a:off x="0" y="0"/>
          <a:ext cx="0" cy="0"/>
          <a:chOff x="0" y="0"/>
          <a:chExt cx="0" cy="0"/>
        </a:xfrm>
      </p:grpSpPr>
      <p:grpSp>
        <p:nvGrpSpPr>
          <p:cNvPr id="25" name="组合 24"/>
          <p:cNvGrpSpPr/>
          <p:nvPr userDrawn="1"/>
        </p:nvGrpSpPr>
        <p:grpSpPr>
          <a:xfrm>
            <a:off x="363361" y="343617"/>
            <a:ext cx="455803" cy="342181"/>
            <a:chOff x="-39357" y="191883"/>
            <a:chExt cx="593935" cy="493917"/>
          </a:xfrm>
        </p:grpSpPr>
        <p:sp>
          <p:nvSpPr>
            <p:cNvPr id="26" name="箭头: V 形 25"/>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p:cNvSpPr>
            <a:spLocks noGrp="1"/>
          </p:cNvSpPr>
          <p:nvPr>
            <p:ph type="body" sz="quarter" idx="10" hasCustomPrompt="1"/>
          </p:nvPr>
        </p:nvSpPr>
        <p:spPr>
          <a:xfrm>
            <a:off x="927382" y="207334"/>
            <a:ext cx="7848759" cy="614746"/>
          </a:xfrm>
          <a:prstGeom prst="rect">
            <a:avLst/>
          </a:prstGeom>
        </p:spPr>
        <p:txBody>
          <a:bodyPr anchor="ctr"/>
          <a:lstStyle>
            <a:lvl1pPr marL="0" indent="0">
              <a:buNone/>
              <a:defRPr sz="3200" b="1">
                <a:solidFill>
                  <a:schemeClr val="accent1"/>
                </a:solidFill>
                <a:latin typeface="黑体" panose="02010609060101010101" pitchFamily="49" charset="-122"/>
                <a:ea typeface="黑体" panose="02010609060101010101" pitchFamily="49" charset="-122"/>
              </a:defRPr>
            </a:lvl1pPr>
          </a:lstStyle>
          <a:p>
            <a:pPr lvl="0"/>
            <a:r>
              <a:rPr lang="zh-CN" altLang="en-US" dirty="0"/>
              <a:t>标题</a:t>
            </a:r>
          </a:p>
        </p:txBody>
      </p:sp>
      <p:grpSp>
        <p:nvGrpSpPr>
          <p:cNvPr id="30" name="组合 29"/>
          <p:cNvGrpSpPr/>
          <p:nvPr userDrawn="1"/>
        </p:nvGrpSpPr>
        <p:grpSpPr>
          <a:xfrm>
            <a:off x="8992577" y="197984"/>
            <a:ext cx="3093076" cy="633449"/>
            <a:chOff x="8992577" y="197984"/>
            <a:chExt cx="3093076" cy="633449"/>
          </a:xfrm>
        </p:grpSpPr>
        <p:pic>
          <p:nvPicPr>
            <p:cNvPr id="4" name="图形 3"/>
            <p:cNvPicPr>
              <a:picLocks noChangeAspect="1"/>
            </p:cNvPicPr>
            <p:nvPr userDrawn="1"/>
          </p:nvPicPr>
          <p:blipFill rotWithShape="1">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556" t="79485" r="22643"/>
            <a:stretch>
              <a:fillRect/>
            </a:stretch>
          </p:blipFill>
          <p:spPr>
            <a:xfrm>
              <a:off x="9710006" y="282508"/>
              <a:ext cx="2375647" cy="464402"/>
            </a:xfrm>
            <a:prstGeom prst="rect">
              <a:avLst/>
            </a:prstGeom>
          </p:spPr>
        </p:pic>
        <p:pic>
          <p:nvPicPr>
            <p:cNvPr id="28" name="图形 27"/>
            <p:cNvPicPr>
              <a:picLocks noChangeAspect="1"/>
            </p:cNvPicPr>
            <p:nvPr userDrawn="1"/>
          </p:nvPicPr>
          <p:blipFill rotWithShape="1">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30516" t="11770" r="30472" b="22265"/>
            <a:stretch>
              <a:fillRect/>
            </a:stretch>
          </p:blipFill>
          <p:spPr>
            <a:xfrm>
              <a:off x="8992577" y="197984"/>
              <a:ext cx="717429" cy="633449"/>
            </a:xfrm>
            <a:prstGeom prst="rect">
              <a:avLst/>
            </a:prstGeom>
          </p:spPr>
        </p:pic>
      </p:grpSp>
    </p:spTree>
    <p:extLst>
      <p:ext uri="{BB962C8B-B14F-4D97-AF65-F5344CB8AC3E}">
        <p14:creationId xmlns:p14="http://schemas.microsoft.com/office/powerpoint/2010/main" val="2684531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封面版式">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0" y="1"/>
            <a:ext cx="12192000" cy="3429000"/>
          </a:xfrm>
          <a:prstGeom prst="rect">
            <a:avLst/>
          </a:prstGeom>
        </p:spPr>
        <p:txBody>
          <a:bodyPr/>
          <a:lstStyle/>
          <a:p>
            <a:endParaRPr lang="zh-CN" altLang="en-US" dirty="0"/>
          </a:p>
        </p:txBody>
      </p:sp>
      <p:sp>
        <p:nvSpPr>
          <p:cNvPr id="6" name="文本占位符 5"/>
          <p:cNvSpPr>
            <a:spLocks noGrp="1"/>
          </p:cNvSpPr>
          <p:nvPr>
            <p:ph type="body" sz="quarter" idx="11" hasCustomPrompt="1"/>
          </p:nvPr>
        </p:nvSpPr>
        <p:spPr>
          <a:xfrm>
            <a:off x="4041660" y="3694064"/>
            <a:ext cx="4108677" cy="829823"/>
          </a:xfrm>
          <a:prstGeom prst="rect">
            <a:avLst/>
          </a:prstGeom>
        </p:spPr>
        <p:txBody>
          <a:bodyPr anchor="ctr"/>
          <a:lstStyle>
            <a:lvl1pPr marL="0" indent="0" algn="dist">
              <a:lnSpc>
                <a:spcPct val="120000"/>
              </a:lnSpc>
              <a:spcBef>
                <a:spcPts val="0"/>
              </a:spcBef>
              <a:buNone/>
              <a:defRPr sz="6000" b="1">
                <a:solidFill>
                  <a:schemeClr val="accent1"/>
                </a:solidFill>
                <a:latin typeface="黑体" panose="02010609060101010101" pitchFamily="49" charset="-122"/>
                <a:ea typeface="黑体" panose="02010609060101010101" pitchFamily="49" charset="-122"/>
              </a:defRPr>
            </a:lvl1pPr>
          </a:lstStyle>
          <a:p>
            <a:pPr lvl="0"/>
            <a:r>
              <a:rPr lang="zh-CN" altLang="en-US" dirty="0"/>
              <a:t>谢谢大家！</a:t>
            </a:r>
          </a:p>
        </p:txBody>
      </p:sp>
      <p:sp>
        <p:nvSpPr>
          <p:cNvPr id="8" name="文本占位符 7"/>
          <p:cNvSpPr>
            <a:spLocks noGrp="1"/>
          </p:cNvSpPr>
          <p:nvPr>
            <p:ph type="body" sz="quarter" idx="12" hasCustomPrompt="1"/>
          </p:nvPr>
        </p:nvSpPr>
        <p:spPr>
          <a:xfrm>
            <a:off x="2464059" y="5883836"/>
            <a:ext cx="2015928" cy="569912"/>
          </a:xfrm>
          <a:prstGeom prst="rect">
            <a:avLst/>
          </a:prstGeom>
        </p:spPr>
        <p:txBody>
          <a:bodyPr anchor="ctr"/>
          <a:lstStyle>
            <a:lvl1pPr marL="0" indent="0">
              <a:buNone/>
              <a:defRPr sz="2000">
                <a:solidFill>
                  <a:schemeClr val="accent1"/>
                </a:solidFill>
                <a:latin typeface="黑体" panose="02010609060101010101" pitchFamily="49" charset="-122"/>
                <a:ea typeface="黑体" panose="02010609060101010101" pitchFamily="49" charset="-122"/>
              </a:defRPr>
            </a:lvl1pPr>
          </a:lstStyle>
          <a:p>
            <a:pPr lvl="0"/>
            <a:r>
              <a:rPr lang="zh-CN" altLang="en-US" dirty="0"/>
              <a:t>汇报人：哈工大</a:t>
            </a:r>
          </a:p>
        </p:txBody>
      </p:sp>
      <p:sp>
        <p:nvSpPr>
          <p:cNvPr id="10" name="文本占位符 7"/>
          <p:cNvSpPr>
            <a:spLocks noGrp="1"/>
          </p:cNvSpPr>
          <p:nvPr>
            <p:ph type="body" sz="quarter" idx="14" hasCustomPrompt="1"/>
          </p:nvPr>
        </p:nvSpPr>
        <p:spPr>
          <a:xfrm>
            <a:off x="7712015" y="5883836"/>
            <a:ext cx="2259883" cy="569912"/>
          </a:xfrm>
          <a:prstGeom prst="rect">
            <a:avLst/>
          </a:prstGeom>
        </p:spPr>
        <p:txBody>
          <a:bodyPr anchor="ctr"/>
          <a:lstStyle>
            <a:lvl1pPr marL="0" indent="0" algn="r">
              <a:buNone/>
              <a:defRPr sz="2000">
                <a:solidFill>
                  <a:schemeClr val="accent1"/>
                </a:solidFill>
                <a:latin typeface="黑体" panose="02010609060101010101" pitchFamily="49" charset="-122"/>
                <a:ea typeface="黑体" panose="02010609060101010101" pitchFamily="49" charset="-122"/>
              </a:defRPr>
            </a:lvl1pPr>
          </a:lstStyle>
          <a:p>
            <a:pPr lvl="0"/>
            <a:r>
              <a:rPr lang="zh-CN" altLang="en-US" dirty="0"/>
              <a:t>日期：</a:t>
            </a:r>
            <a:r>
              <a:rPr lang="en-US" altLang="zh-CN" dirty="0"/>
              <a:t>2019/02/23</a:t>
            </a:r>
            <a:endParaRPr lang="zh-CN" altLang="en-US" dirty="0"/>
          </a:p>
        </p:txBody>
      </p:sp>
      <p:sp>
        <p:nvSpPr>
          <p:cNvPr id="3" name="文本占位符 5">
            <a:extLst>
              <a:ext uri="{FF2B5EF4-FFF2-40B4-BE49-F238E27FC236}">
                <a16:creationId xmlns:a16="http://schemas.microsoft.com/office/drawing/2014/main" id="{75D51D3B-9D77-F7A7-EE53-FF3091446DA7}"/>
              </a:ext>
            </a:extLst>
          </p:cNvPr>
          <p:cNvSpPr>
            <a:spLocks noGrp="1"/>
          </p:cNvSpPr>
          <p:nvPr>
            <p:ph type="body" sz="quarter" idx="15" hasCustomPrompt="1"/>
          </p:nvPr>
        </p:nvSpPr>
        <p:spPr>
          <a:xfrm>
            <a:off x="1260359" y="4788950"/>
            <a:ext cx="9671277" cy="829823"/>
          </a:xfrm>
          <a:prstGeom prst="rect">
            <a:avLst/>
          </a:prstGeom>
        </p:spPr>
        <p:txBody>
          <a:bodyPr anchor="ctr"/>
          <a:lstStyle>
            <a:lvl1pPr marL="0" indent="0" algn="dist">
              <a:lnSpc>
                <a:spcPct val="120000"/>
              </a:lnSpc>
              <a:spcBef>
                <a:spcPts val="0"/>
              </a:spcBef>
              <a:buNone/>
              <a:defRPr sz="6000" b="1">
                <a:solidFill>
                  <a:schemeClr val="accent1"/>
                </a:solidFill>
                <a:latin typeface="黑体" panose="02010609060101010101" pitchFamily="49" charset="-122"/>
                <a:ea typeface="黑体" panose="02010609060101010101" pitchFamily="49" charset="-122"/>
              </a:defRPr>
            </a:lvl1pPr>
          </a:lstStyle>
          <a:p>
            <a:pPr lvl="0"/>
            <a:r>
              <a:rPr lang="zh-CN" altLang="en-US" dirty="0"/>
              <a:t>恳请各位评委老师批评指正！</a:t>
            </a:r>
          </a:p>
        </p:txBody>
      </p:sp>
    </p:spTree>
    <p:extLst>
      <p:ext uri="{BB962C8B-B14F-4D97-AF65-F5344CB8AC3E}">
        <p14:creationId xmlns:p14="http://schemas.microsoft.com/office/powerpoint/2010/main" val="281329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空白版式">
    <p:spTree>
      <p:nvGrpSpPr>
        <p:cNvPr id="1" name=""/>
        <p:cNvGrpSpPr/>
        <p:nvPr/>
      </p:nvGrpSpPr>
      <p:grpSpPr>
        <a:xfrm>
          <a:off x="0" y="0"/>
          <a:ext cx="0" cy="0"/>
          <a:chOff x="0" y="0"/>
          <a:chExt cx="0" cy="0"/>
        </a:xfrm>
      </p:grpSpPr>
      <p:grpSp>
        <p:nvGrpSpPr>
          <p:cNvPr id="30" name="组合 29"/>
          <p:cNvGrpSpPr/>
          <p:nvPr userDrawn="1"/>
        </p:nvGrpSpPr>
        <p:grpSpPr>
          <a:xfrm>
            <a:off x="2556716" y="456776"/>
            <a:ext cx="7078568" cy="1449661"/>
            <a:chOff x="8992577" y="197984"/>
            <a:chExt cx="3093076" cy="633449"/>
          </a:xfrm>
        </p:grpSpPr>
        <p:pic>
          <p:nvPicPr>
            <p:cNvPr id="4" name="图形 3"/>
            <p:cNvPicPr>
              <a:picLocks noChangeAspect="1"/>
            </p:cNvPicPr>
            <p:nvPr userDrawn="1"/>
          </p:nvPicPr>
          <p:blipFill rotWithShape="1">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556" t="79485" r="22643"/>
            <a:stretch>
              <a:fillRect/>
            </a:stretch>
          </p:blipFill>
          <p:spPr>
            <a:xfrm>
              <a:off x="9710006" y="282508"/>
              <a:ext cx="2375647" cy="464402"/>
            </a:xfrm>
            <a:prstGeom prst="rect">
              <a:avLst/>
            </a:prstGeom>
          </p:spPr>
        </p:pic>
        <p:pic>
          <p:nvPicPr>
            <p:cNvPr id="28" name="图形 27"/>
            <p:cNvPicPr>
              <a:picLocks noChangeAspect="1"/>
            </p:cNvPicPr>
            <p:nvPr userDrawn="1"/>
          </p:nvPicPr>
          <p:blipFill rotWithShape="1">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30516" t="11770" r="30472" b="22265"/>
            <a:stretch>
              <a:fillRect/>
            </a:stretch>
          </p:blipFill>
          <p:spPr>
            <a:xfrm>
              <a:off x="8992577" y="197984"/>
              <a:ext cx="717429" cy="633449"/>
            </a:xfrm>
            <a:prstGeom prst="rect">
              <a:avLst/>
            </a:prstGeom>
          </p:spPr>
        </p:pic>
      </p:grpSp>
      <p:sp>
        <p:nvSpPr>
          <p:cNvPr id="2" name="文本占位符 5">
            <a:extLst>
              <a:ext uri="{FF2B5EF4-FFF2-40B4-BE49-F238E27FC236}">
                <a16:creationId xmlns:a16="http://schemas.microsoft.com/office/drawing/2014/main" id="{4B4E37C6-B835-8909-A625-0671D5EC45A4}"/>
              </a:ext>
            </a:extLst>
          </p:cNvPr>
          <p:cNvSpPr>
            <a:spLocks noGrp="1"/>
          </p:cNvSpPr>
          <p:nvPr>
            <p:ph type="body" sz="quarter" idx="11" hasCustomPrompt="1"/>
          </p:nvPr>
        </p:nvSpPr>
        <p:spPr>
          <a:xfrm>
            <a:off x="3828109" y="2272398"/>
            <a:ext cx="4535781" cy="829823"/>
          </a:xfrm>
          <a:prstGeom prst="rect">
            <a:avLst/>
          </a:prstGeom>
        </p:spPr>
        <p:txBody>
          <a:bodyPr anchor="ctr"/>
          <a:lstStyle>
            <a:lvl1pPr marL="0" indent="0" algn="dist">
              <a:lnSpc>
                <a:spcPct val="120000"/>
              </a:lnSpc>
              <a:spcBef>
                <a:spcPts val="0"/>
              </a:spcBef>
              <a:buNone/>
              <a:defRPr sz="6000" b="1">
                <a:solidFill>
                  <a:schemeClr val="accent1"/>
                </a:solidFill>
                <a:latin typeface="黑体" panose="02010609060101010101" pitchFamily="49" charset="-122"/>
                <a:ea typeface="黑体" panose="02010609060101010101" pitchFamily="49" charset="-122"/>
              </a:defRPr>
            </a:lvl1pPr>
          </a:lstStyle>
          <a:p>
            <a:pPr lvl="0"/>
            <a:r>
              <a:rPr lang="zh-CN" altLang="en-US" dirty="0"/>
              <a:t>毕业答辩</a:t>
            </a:r>
          </a:p>
        </p:txBody>
      </p:sp>
      <p:sp>
        <p:nvSpPr>
          <p:cNvPr id="3" name="文本占位符 5">
            <a:extLst>
              <a:ext uri="{FF2B5EF4-FFF2-40B4-BE49-F238E27FC236}">
                <a16:creationId xmlns:a16="http://schemas.microsoft.com/office/drawing/2014/main" id="{AA968100-3884-BA52-F92B-D76FFC01FA5D}"/>
              </a:ext>
            </a:extLst>
          </p:cNvPr>
          <p:cNvSpPr>
            <a:spLocks noGrp="1"/>
          </p:cNvSpPr>
          <p:nvPr>
            <p:ph type="body" sz="quarter" idx="12" hasCustomPrompt="1"/>
          </p:nvPr>
        </p:nvSpPr>
        <p:spPr>
          <a:xfrm>
            <a:off x="1997441" y="3661615"/>
            <a:ext cx="8197115" cy="829823"/>
          </a:xfrm>
          <a:prstGeom prst="rect">
            <a:avLst/>
          </a:prstGeom>
        </p:spPr>
        <p:txBody>
          <a:bodyPr anchor="ctr"/>
          <a:lstStyle>
            <a:lvl1pPr marL="0" indent="0" algn="dist">
              <a:lnSpc>
                <a:spcPct val="120000"/>
              </a:lnSpc>
              <a:spcBef>
                <a:spcPts val="0"/>
              </a:spcBef>
              <a:buNone/>
              <a:defRPr sz="6000" b="1">
                <a:solidFill>
                  <a:schemeClr val="accent1"/>
                </a:solidFill>
                <a:latin typeface="黑体" panose="02010609060101010101" pitchFamily="49" charset="-122"/>
                <a:ea typeface="黑体" panose="02010609060101010101" pitchFamily="49" charset="-122"/>
              </a:defRPr>
            </a:lvl1pPr>
          </a:lstStyle>
          <a:p>
            <a:pPr lvl="0"/>
            <a:r>
              <a:rPr lang="zh-CN" altLang="en-US" dirty="0"/>
              <a:t>恳请各位导师批评指正！</a:t>
            </a:r>
          </a:p>
        </p:txBody>
      </p:sp>
      <p:sp>
        <p:nvSpPr>
          <p:cNvPr id="5" name="文本占位符 7">
            <a:extLst>
              <a:ext uri="{FF2B5EF4-FFF2-40B4-BE49-F238E27FC236}">
                <a16:creationId xmlns:a16="http://schemas.microsoft.com/office/drawing/2014/main" id="{B98FFDB0-1DB1-78D4-C99C-1C8578D659BE}"/>
              </a:ext>
            </a:extLst>
          </p:cNvPr>
          <p:cNvSpPr>
            <a:spLocks noGrp="1"/>
          </p:cNvSpPr>
          <p:nvPr>
            <p:ph type="body" sz="quarter" idx="13" hasCustomPrompt="1"/>
          </p:nvPr>
        </p:nvSpPr>
        <p:spPr>
          <a:xfrm>
            <a:off x="2556716" y="5050832"/>
            <a:ext cx="2015928" cy="569912"/>
          </a:xfrm>
          <a:prstGeom prst="rect">
            <a:avLst/>
          </a:prstGeom>
        </p:spPr>
        <p:txBody>
          <a:bodyPr anchor="ctr"/>
          <a:lstStyle>
            <a:lvl1pPr marL="0" indent="0">
              <a:buNone/>
              <a:defRPr sz="2000">
                <a:solidFill>
                  <a:schemeClr val="accent1"/>
                </a:solidFill>
                <a:latin typeface="黑体" panose="02010609060101010101" pitchFamily="49" charset="-122"/>
                <a:ea typeface="黑体" panose="02010609060101010101" pitchFamily="49" charset="-122"/>
              </a:defRPr>
            </a:lvl1pPr>
          </a:lstStyle>
          <a:p>
            <a:pPr lvl="0"/>
            <a:r>
              <a:rPr lang="zh-CN" altLang="en-US" dirty="0"/>
              <a:t>汇报人：哈工大</a:t>
            </a:r>
          </a:p>
        </p:txBody>
      </p:sp>
      <p:sp>
        <p:nvSpPr>
          <p:cNvPr id="6" name="文本占位符 7">
            <a:extLst>
              <a:ext uri="{FF2B5EF4-FFF2-40B4-BE49-F238E27FC236}">
                <a16:creationId xmlns:a16="http://schemas.microsoft.com/office/drawing/2014/main" id="{4DA8A79D-FF20-520C-C2CF-D4D7BDFE1A64}"/>
              </a:ext>
            </a:extLst>
          </p:cNvPr>
          <p:cNvSpPr>
            <a:spLocks noGrp="1"/>
          </p:cNvSpPr>
          <p:nvPr>
            <p:ph type="body" sz="quarter" idx="14" hasCustomPrompt="1"/>
          </p:nvPr>
        </p:nvSpPr>
        <p:spPr>
          <a:xfrm>
            <a:off x="7669526" y="5050832"/>
            <a:ext cx="2259883" cy="569912"/>
          </a:xfrm>
          <a:prstGeom prst="rect">
            <a:avLst/>
          </a:prstGeom>
        </p:spPr>
        <p:txBody>
          <a:bodyPr anchor="ctr"/>
          <a:lstStyle>
            <a:lvl1pPr marL="0" indent="0" algn="r">
              <a:buNone/>
              <a:defRPr sz="2000">
                <a:solidFill>
                  <a:schemeClr val="accent1"/>
                </a:solidFill>
                <a:latin typeface="黑体" panose="02010609060101010101" pitchFamily="49" charset="-122"/>
                <a:ea typeface="黑体" panose="02010609060101010101" pitchFamily="49" charset="-122"/>
              </a:defRPr>
            </a:lvl1pPr>
          </a:lstStyle>
          <a:p>
            <a:pPr lvl="0"/>
            <a:r>
              <a:rPr lang="zh-CN" altLang="en-US" dirty="0"/>
              <a:t>日期：</a:t>
            </a:r>
            <a:r>
              <a:rPr lang="en-US" altLang="zh-CN" dirty="0"/>
              <a:t>2019/02/23</a:t>
            </a:r>
            <a:endParaRPr lang="zh-CN" altLang="en-US" dirty="0"/>
          </a:p>
        </p:txBody>
      </p:sp>
    </p:spTree>
    <p:extLst>
      <p:ext uri="{BB962C8B-B14F-4D97-AF65-F5344CB8AC3E}">
        <p14:creationId xmlns:p14="http://schemas.microsoft.com/office/powerpoint/2010/main" val="2513664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5C7A33-C8F8-4C35-B383-61F912EC7B7B}" type="slidenum">
              <a:rPr lang="zh-CN" altLang="en-US" smtClean="0"/>
              <a:t>‹#›</a:t>
            </a:fld>
            <a:endParaRPr lang="zh-CN" altLang="en-US"/>
          </a:p>
        </p:txBody>
      </p:sp>
    </p:spTree>
    <p:extLst>
      <p:ext uri="{BB962C8B-B14F-4D97-AF65-F5344CB8AC3E}">
        <p14:creationId xmlns:p14="http://schemas.microsoft.com/office/powerpoint/2010/main" val="313583066"/>
      </p:ext>
    </p:extLst>
  </p:cSld>
  <p:clrMap bg1="lt1" tx1="dk1" bg2="lt2" tx2="dk2" accent1="accent1" accent2="accent2" accent3="accent3" accent4="accent4" accent5="accent5" accent6="accent6" hlink="hlink" folHlink="folHlink"/>
  <p:sldLayoutIdLst>
    <p:sldLayoutId id="2147483661" r:id="rId1"/>
    <p:sldLayoutId id="2147483666" r:id="rId2"/>
    <p:sldLayoutId id="2147483665" r:id="rId3"/>
    <p:sldLayoutId id="2147483663" r:id="rId4"/>
    <p:sldLayoutId id="2147483667" r:id="rId5"/>
    <p:sldLayoutId id="2147483664" r:id="rId6"/>
    <p:sldLayoutId id="2147483669" r:id="rId7"/>
    <p:sldLayoutId id="2147483668"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18" Type="http://schemas.openxmlformats.org/officeDocument/2006/relationships/image" Target="../media/image21.png"/><Relationship Id="rId3" Type="http://schemas.openxmlformats.org/officeDocument/2006/relationships/image" Target="../media/image6.svg"/><Relationship Id="rId21" Type="http://schemas.openxmlformats.org/officeDocument/2006/relationships/image" Target="../media/image24.png"/><Relationship Id="rId7" Type="http://schemas.openxmlformats.org/officeDocument/2006/relationships/image" Target="../media/image10.svg"/><Relationship Id="rId12" Type="http://schemas.openxmlformats.org/officeDocument/2006/relationships/image" Target="../media/image15.png"/><Relationship Id="rId17" Type="http://schemas.openxmlformats.org/officeDocument/2006/relationships/image" Target="../media/image20.svg"/><Relationship Id="rId2" Type="http://schemas.openxmlformats.org/officeDocument/2006/relationships/image" Target="../media/image5.png"/><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5.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5" Type="http://schemas.openxmlformats.org/officeDocument/2006/relationships/image" Target="../media/image18.svg"/><Relationship Id="rId10" Type="http://schemas.openxmlformats.org/officeDocument/2006/relationships/image" Target="../media/image13.png"/><Relationship Id="rId19" Type="http://schemas.openxmlformats.org/officeDocument/2006/relationships/image" Target="../media/image22.sv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7.png"/><Relationship Id="rId22"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17CC0C1-A436-68D6-7D87-577A046367DB}"/>
              </a:ext>
            </a:extLst>
          </p:cNvPr>
          <p:cNvSpPr>
            <a:spLocks noGrp="1"/>
          </p:cNvSpPr>
          <p:nvPr>
            <p:ph type="body" sz="quarter" idx="11"/>
          </p:nvPr>
        </p:nvSpPr>
        <p:spPr/>
        <p:txBody>
          <a:bodyPr/>
          <a:lstStyle/>
          <a:p>
            <a:r>
              <a:rPr lang="zh-CN" altLang="en-US" dirty="0">
                <a:latin typeface="黑体" panose="02010609060101010101" pitchFamily="49" charset="-122"/>
                <a:ea typeface="黑体" panose="02010609060101010101" pitchFamily="49" charset="-122"/>
              </a:rPr>
              <a:t>本科毕业论文开题答辩</a:t>
            </a:r>
          </a:p>
        </p:txBody>
      </p:sp>
      <p:sp>
        <p:nvSpPr>
          <p:cNvPr id="4" name="文本占位符 3">
            <a:extLst>
              <a:ext uri="{FF2B5EF4-FFF2-40B4-BE49-F238E27FC236}">
                <a16:creationId xmlns:a16="http://schemas.microsoft.com/office/drawing/2014/main" id="{906677D9-75A1-F54E-7EBE-606FC52B80C6}"/>
              </a:ext>
            </a:extLst>
          </p:cNvPr>
          <p:cNvSpPr>
            <a:spLocks noGrp="1"/>
          </p:cNvSpPr>
          <p:nvPr>
            <p:ph type="body" sz="quarter" idx="12"/>
          </p:nvPr>
        </p:nvSpPr>
        <p:spPr/>
        <p:txBody>
          <a:bodyPr/>
          <a:lstStyle/>
          <a:p>
            <a:r>
              <a:rPr lang="zh-CN" altLang="en-US" b="1" dirty="0">
                <a:latin typeface="黑体" panose="02010609060101010101" pitchFamily="49" charset="-122"/>
                <a:ea typeface="黑体" panose="02010609060101010101" pitchFamily="49" charset="-122"/>
              </a:rPr>
              <a:t>汇报人：黄文浩</a:t>
            </a:r>
          </a:p>
        </p:txBody>
      </p:sp>
      <p:sp>
        <p:nvSpPr>
          <p:cNvPr id="6" name="文本占位符 5">
            <a:extLst>
              <a:ext uri="{FF2B5EF4-FFF2-40B4-BE49-F238E27FC236}">
                <a16:creationId xmlns:a16="http://schemas.microsoft.com/office/drawing/2014/main" id="{0F053037-875C-7828-FF65-E2D65D5EE8E9}"/>
              </a:ext>
            </a:extLst>
          </p:cNvPr>
          <p:cNvSpPr>
            <a:spLocks noGrp="1"/>
          </p:cNvSpPr>
          <p:nvPr>
            <p:ph type="body" sz="quarter" idx="14"/>
          </p:nvPr>
        </p:nvSpPr>
        <p:spPr>
          <a:prstGeom prst="rect">
            <a:avLst/>
          </a:prstGeom>
        </p:spPr>
        <p:txBody>
          <a:bodyPr/>
          <a:lstStyle/>
          <a:p>
            <a:r>
              <a:rPr lang="zh-CN" altLang="en-US" b="1" dirty="0">
                <a:latin typeface="黑体" panose="02010609060101010101" pitchFamily="49" charset="-122"/>
                <a:ea typeface="黑体" panose="02010609060101010101" pitchFamily="49" charset="-122"/>
              </a:rPr>
              <a:t>日期：</a:t>
            </a:r>
            <a:r>
              <a:rPr lang="en-US" altLang="zh-CN" b="1" dirty="0">
                <a:latin typeface="黑体" panose="02010609060101010101" pitchFamily="49" charset="-122"/>
                <a:ea typeface="黑体" panose="02010609060101010101" pitchFamily="49" charset="-122"/>
              </a:rPr>
              <a:t>2025/10/24</a:t>
            </a:r>
          </a:p>
        </p:txBody>
      </p:sp>
      <p:pic>
        <p:nvPicPr>
          <p:cNvPr id="18" name="图片占位符 17" descr="建筑与房屋的城市空拍图&#10;&#10;AI 生成的内容可能不正确。">
            <a:extLst>
              <a:ext uri="{FF2B5EF4-FFF2-40B4-BE49-F238E27FC236}">
                <a16:creationId xmlns:a16="http://schemas.microsoft.com/office/drawing/2014/main" id="{61397BC1-8BB9-0CE6-831C-9AFBCEDBD2A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8764" b="18764"/>
          <a:stretch>
            <a:fillRect/>
          </a:stretch>
        </p:blipFill>
        <p:spPr/>
      </p:pic>
    </p:spTree>
    <p:extLst>
      <p:ext uri="{BB962C8B-B14F-4D97-AF65-F5344CB8AC3E}">
        <p14:creationId xmlns:p14="http://schemas.microsoft.com/office/powerpoint/2010/main" val="38350682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63353-8005-4064-CCD9-1F3FDE0EED9E}"/>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2F118251-37D6-2324-3AA8-91EC03CBE9FC}"/>
              </a:ext>
            </a:extLst>
          </p:cNvPr>
          <p:cNvSpPr>
            <a:spLocks noGrp="1"/>
          </p:cNvSpPr>
          <p:nvPr>
            <p:ph type="body" sz="quarter" idx="12"/>
          </p:nvPr>
        </p:nvSpPr>
        <p:spPr>
          <a:xfrm>
            <a:off x="2855997" y="5091414"/>
            <a:ext cx="6480000" cy="820235"/>
          </a:xfrm>
        </p:spPr>
        <p:txBody>
          <a:bodyPr/>
          <a:lstStyle/>
          <a:p>
            <a:r>
              <a:rPr lang="zh-CN" altLang="en-US" dirty="0"/>
              <a:t>研究内容及方案</a:t>
            </a:r>
          </a:p>
        </p:txBody>
      </p:sp>
      <p:pic>
        <p:nvPicPr>
          <p:cNvPr id="6" name="图片占位符 5" descr="建筑与房屋的城市空拍图&#10;&#10;AI 生成的内容可能不正确。">
            <a:extLst>
              <a:ext uri="{FF2B5EF4-FFF2-40B4-BE49-F238E27FC236}">
                <a16:creationId xmlns:a16="http://schemas.microsoft.com/office/drawing/2014/main" id="{58C27C3A-B84C-B5A4-CCBD-BE468A30F65C}"/>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31250" b="31250"/>
          <a:stretch>
            <a:fillRect/>
          </a:stretch>
        </p:blipFill>
        <p:spPr/>
      </p:pic>
      <p:sp>
        <p:nvSpPr>
          <p:cNvPr id="4" name="文本占位符 3">
            <a:extLst>
              <a:ext uri="{FF2B5EF4-FFF2-40B4-BE49-F238E27FC236}">
                <a16:creationId xmlns:a16="http://schemas.microsoft.com/office/drawing/2014/main" id="{B0B7415E-552D-D9BD-3C90-F052CC1A5F02}"/>
              </a:ext>
            </a:extLst>
          </p:cNvPr>
          <p:cNvSpPr>
            <a:spLocks noGrp="1"/>
          </p:cNvSpPr>
          <p:nvPr>
            <p:ph type="body" sz="quarter" idx="16"/>
          </p:nvPr>
        </p:nvSpPr>
        <p:spPr/>
        <p:txBody>
          <a:bodyPr/>
          <a:lstStyle/>
          <a:p>
            <a:r>
              <a:rPr lang="en-US" altLang="zh-CN" dirty="0"/>
              <a:t>03</a:t>
            </a:r>
            <a:endParaRPr lang="zh-CN" altLang="en-US" dirty="0"/>
          </a:p>
        </p:txBody>
      </p:sp>
    </p:spTree>
    <p:extLst>
      <p:ext uri="{BB962C8B-B14F-4D97-AF65-F5344CB8AC3E}">
        <p14:creationId xmlns:p14="http://schemas.microsoft.com/office/powerpoint/2010/main" val="68984121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24C392-6069-01D3-9C77-6E274F299122}"/>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8B4F8E6A-90FE-57F9-AEC0-F4C33EEABEB6}"/>
              </a:ext>
            </a:extLst>
          </p:cNvPr>
          <p:cNvSpPr>
            <a:spLocks noGrp="1"/>
          </p:cNvSpPr>
          <p:nvPr>
            <p:ph type="body" sz="quarter" idx="10"/>
          </p:nvPr>
        </p:nvSpPr>
        <p:spPr/>
        <p:txBody>
          <a:bodyPr/>
          <a:lstStyle/>
          <a:p>
            <a:r>
              <a:rPr lang="zh-CN" altLang="en-US" dirty="0">
                <a:latin typeface="黑体" panose="02010609060101010101" pitchFamily="49" charset="-122"/>
                <a:ea typeface="黑体" panose="02010609060101010101" pitchFamily="49" charset="-122"/>
              </a:rPr>
              <a:t>研究内容与方案</a:t>
            </a:r>
          </a:p>
        </p:txBody>
      </p:sp>
      <p:sp>
        <p:nvSpPr>
          <p:cNvPr id="2" name="文本框 1">
            <a:extLst>
              <a:ext uri="{FF2B5EF4-FFF2-40B4-BE49-F238E27FC236}">
                <a16:creationId xmlns:a16="http://schemas.microsoft.com/office/drawing/2014/main" id="{3BC91E91-7BC6-0DF3-5423-2CE8C3A39D1D}"/>
              </a:ext>
            </a:extLst>
          </p:cNvPr>
          <p:cNvSpPr txBox="1"/>
          <p:nvPr/>
        </p:nvSpPr>
        <p:spPr>
          <a:xfrm>
            <a:off x="281748" y="1032936"/>
            <a:ext cx="11628504" cy="646331"/>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为解决当前信号检测研究在</a:t>
            </a:r>
            <a:r>
              <a:rPr lang="zh-CN" altLang="en-US" dirty="0">
                <a:solidFill>
                  <a:srgbClr val="FF0000"/>
                </a:solidFill>
                <a:latin typeface="黑体" panose="02010609060101010101" pitchFamily="49" charset="-122"/>
                <a:ea typeface="黑体" panose="02010609060101010101" pitchFamily="49" charset="-122"/>
              </a:rPr>
              <a:t>真实复杂电磁环境下鲁棒性不足</a:t>
            </a:r>
            <a:r>
              <a:rPr lang="zh-CN" altLang="en-US" dirty="0">
                <a:latin typeface="黑体" panose="02010609060101010101" pitchFamily="49" charset="-122"/>
                <a:ea typeface="黑体" panose="02010609060101010101" pitchFamily="49" charset="-122"/>
              </a:rPr>
              <a:t>的问题，</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本课题将围绕一个</a:t>
            </a:r>
            <a:r>
              <a:rPr lang="zh-CN" altLang="en-US" dirty="0">
                <a:solidFill>
                  <a:srgbClr val="FF0000"/>
                </a:solidFill>
                <a:latin typeface="黑体" panose="02010609060101010101" pitchFamily="49" charset="-122"/>
                <a:ea typeface="黑体" panose="02010609060101010101" pitchFamily="49" charset="-122"/>
              </a:rPr>
              <a:t>更贴近现实环境的高复杂度的数据集</a:t>
            </a:r>
            <a:r>
              <a:rPr lang="zh-CN" altLang="en-US" dirty="0">
                <a:latin typeface="黑体" panose="02010609060101010101" pitchFamily="49" charset="-122"/>
                <a:ea typeface="黑体" panose="02010609060101010101" pitchFamily="49" charset="-122"/>
              </a:rPr>
              <a:t>，对</a:t>
            </a:r>
            <a:r>
              <a:rPr lang="zh-CN" altLang="en-US" dirty="0">
                <a:solidFill>
                  <a:srgbClr val="FF0000"/>
                </a:solidFill>
                <a:latin typeface="黑体" panose="02010609060101010101" pitchFamily="49" charset="-122"/>
                <a:ea typeface="黑体" panose="02010609060101010101" pitchFamily="49" charset="-122"/>
              </a:rPr>
              <a:t>先进的目标检测模型</a:t>
            </a:r>
            <a:r>
              <a:rPr lang="zh-CN" altLang="en-US" dirty="0">
                <a:latin typeface="黑体" panose="02010609060101010101" pitchFamily="49" charset="-122"/>
                <a:ea typeface="黑体" panose="02010609060101010101" pitchFamily="49" charset="-122"/>
              </a:rPr>
              <a:t>进行</a:t>
            </a:r>
            <a:r>
              <a:rPr lang="zh-CN" altLang="en-US" dirty="0">
                <a:solidFill>
                  <a:srgbClr val="FF0000"/>
                </a:solidFill>
                <a:latin typeface="黑体" panose="02010609060101010101" pitchFamily="49" charset="-122"/>
                <a:ea typeface="黑体" panose="02010609060101010101" pitchFamily="49" charset="-122"/>
              </a:rPr>
              <a:t>测试</a:t>
            </a:r>
            <a:r>
              <a:rPr lang="zh-CN" altLang="en-US" dirty="0">
                <a:latin typeface="黑体" panose="02010609060101010101" pitchFamily="49" charset="-122"/>
                <a:ea typeface="黑体" panose="02010609060101010101" pitchFamily="49" charset="-122"/>
              </a:rPr>
              <a:t>并</a:t>
            </a:r>
            <a:r>
              <a:rPr lang="zh-CN" altLang="en-US" dirty="0">
                <a:solidFill>
                  <a:srgbClr val="FF0000"/>
                </a:solidFill>
                <a:latin typeface="黑体" panose="02010609060101010101" pitchFamily="49" charset="-122"/>
                <a:ea typeface="黑体" panose="02010609060101010101" pitchFamily="49" charset="-122"/>
              </a:rPr>
              <a:t>改进</a:t>
            </a:r>
            <a:r>
              <a:rPr lang="zh-CN" altLang="en-US" dirty="0">
                <a:latin typeface="黑体" panose="02010609060101010101" pitchFamily="49" charset="-122"/>
                <a:ea typeface="黑体" panose="02010609060101010101" pitchFamily="49" charset="-122"/>
              </a:rPr>
              <a:t>，从而提升性能：</a:t>
            </a:r>
          </a:p>
        </p:txBody>
      </p:sp>
      <p:sp>
        <p:nvSpPr>
          <p:cNvPr id="4" name="矩形: 圆角 3">
            <a:extLst>
              <a:ext uri="{FF2B5EF4-FFF2-40B4-BE49-F238E27FC236}">
                <a16:creationId xmlns:a16="http://schemas.microsoft.com/office/drawing/2014/main" id="{3A819E97-E094-C2E6-F898-3BDD00FD93D4}"/>
              </a:ext>
            </a:extLst>
          </p:cNvPr>
          <p:cNvSpPr/>
          <p:nvPr/>
        </p:nvSpPr>
        <p:spPr>
          <a:xfrm>
            <a:off x="685741" y="3652832"/>
            <a:ext cx="1861926"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复杂环境数据集的分析与处理</a:t>
            </a:r>
          </a:p>
        </p:txBody>
      </p:sp>
      <p:sp>
        <p:nvSpPr>
          <p:cNvPr id="22" name="矩形: 圆角 21">
            <a:extLst>
              <a:ext uri="{FF2B5EF4-FFF2-40B4-BE49-F238E27FC236}">
                <a16:creationId xmlns:a16="http://schemas.microsoft.com/office/drawing/2014/main" id="{1B65F078-6541-8B50-9EDC-CB721EC5CC85}"/>
              </a:ext>
            </a:extLst>
          </p:cNvPr>
          <p:cNvSpPr/>
          <p:nvPr/>
        </p:nvSpPr>
        <p:spPr>
          <a:xfrm>
            <a:off x="285741" y="2365084"/>
            <a:ext cx="141831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分析数据集</a:t>
            </a:r>
          </a:p>
        </p:txBody>
      </p:sp>
      <p:sp>
        <p:nvSpPr>
          <p:cNvPr id="23" name="矩形: 圆角 22">
            <a:extLst>
              <a:ext uri="{FF2B5EF4-FFF2-40B4-BE49-F238E27FC236}">
                <a16:creationId xmlns:a16="http://schemas.microsoft.com/office/drawing/2014/main" id="{7D053EDF-4E5E-5E2C-66DF-2B188B2218CF}"/>
              </a:ext>
            </a:extLst>
          </p:cNvPr>
          <p:cNvSpPr/>
          <p:nvPr/>
        </p:nvSpPr>
        <p:spPr>
          <a:xfrm>
            <a:off x="285741" y="2971038"/>
            <a:ext cx="141831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总结特征</a:t>
            </a:r>
          </a:p>
        </p:txBody>
      </p:sp>
      <p:cxnSp>
        <p:nvCxnSpPr>
          <p:cNvPr id="61" name="直接箭头连接符 60">
            <a:extLst>
              <a:ext uri="{FF2B5EF4-FFF2-40B4-BE49-F238E27FC236}">
                <a16:creationId xmlns:a16="http://schemas.microsoft.com/office/drawing/2014/main" id="{DC29974B-0FD9-1CDA-A2E5-79DDF4EB3457}"/>
              </a:ext>
            </a:extLst>
          </p:cNvPr>
          <p:cNvCxnSpPr>
            <a:stCxn id="22" idx="2"/>
            <a:endCxn id="23" idx="0"/>
          </p:cNvCxnSpPr>
          <p:nvPr/>
        </p:nvCxnSpPr>
        <p:spPr>
          <a:xfrm>
            <a:off x="994896" y="2776322"/>
            <a:ext cx="0" cy="1947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矩形: 圆角 2">
            <a:extLst>
              <a:ext uri="{FF2B5EF4-FFF2-40B4-BE49-F238E27FC236}">
                <a16:creationId xmlns:a16="http://schemas.microsoft.com/office/drawing/2014/main" id="{DE417DF6-1E52-E0AA-F61C-2601AC51F6F4}"/>
              </a:ext>
            </a:extLst>
          </p:cNvPr>
          <p:cNvSpPr/>
          <p:nvPr/>
        </p:nvSpPr>
        <p:spPr>
          <a:xfrm>
            <a:off x="7215149" y="2352728"/>
            <a:ext cx="1974903" cy="72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设计数据</a:t>
            </a:r>
            <a:r>
              <a:rPr lang="zh-CN" altLang="en-US" dirty="0">
                <a:solidFill>
                  <a:srgbClr val="FF0000"/>
                </a:solidFill>
                <a:latin typeface="黑体" panose="02010609060101010101" pitchFamily="49" charset="-122"/>
                <a:ea typeface="黑体" panose="02010609060101010101" pitchFamily="49" charset="-122"/>
              </a:rPr>
              <a:t>预处理</a:t>
            </a:r>
            <a:r>
              <a:rPr lang="zh-CN" altLang="en-US" dirty="0">
                <a:solidFill>
                  <a:schemeClr val="tx1"/>
                </a:solidFill>
                <a:latin typeface="黑体" panose="02010609060101010101" pitchFamily="49" charset="-122"/>
                <a:ea typeface="黑体" panose="02010609060101010101" pitchFamily="49" charset="-122"/>
              </a:rPr>
              <a:t>与数据</a:t>
            </a:r>
            <a:r>
              <a:rPr lang="zh-CN" altLang="en-US" dirty="0">
                <a:solidFill>
                  <a:srgbClr val="FF0000"/>
                </a:solidFill>
                <a:latin typeface="黑体" panose="02010609060101010101" pitchFamily="49" charset="-122"/>
                <a:ea typeface="黑体" panose="02010609060101010101" pitchFamily="49" charset="-122"/>
              </a:rPr>
              <a:t>增强</a:t>
            </a:r>
            <a:r>
              <a:rPr lang="zh-CN" altLang="en-US" dirty="0">
                <a:solidFill>
                  <a:schemeClr val="tx1"/>
                </a:solidFill>
                <a:latin typeface="黑体" panose="02010609060101010101" pitchFamily="49" charset="-122"/>
                <a:ea typeface="黑体" panose="02010609060101010101" pitchFamily="49" charset="-122"/>
              </a:rPr>
              <a:t>方案</a:t>
            </a:r>
          </a:p>
        </p:txBody>
      </p:sp>
      <p:sp>
        <p:nvSpPr>
          <p:cNvPr id="8" name="矩形: 圆角 7">
            <a:extLst>
              <a:ext uri="{FF2B5EF4-FFF2-40B4-BE49-F238E27FC236}">
                <a16:creationId xmlns:a16="http://schemas.microsoft.com/office/drawing/2014/main" id="{36BBC7D1-F93A-A2F6-1922-20C2AC9AAB06}"/>
              </a:ext>
            </a:extLst>
          </p:cNvPr>
          <p:cNvSpPr/>
          <p:nvPr/>
        </p:nvSpPr>
        <p:spPr>
          <a:xfrm>
            <a:off x="1908800" y="2314112"/>
            <a:ext cx="5116840" cy="3600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latin typeface="黑体" panose="02010609060101010101" pitchFamily="49" charset="-122"/>
                <a:ea typeface="黑体" panose="02010609060101010101" pitchFamily="49" charset="-122"/>
              </a:rPr>
              <a:t>不同采样率</a:t>
            </a:r>
            <a:r>
              <a:rPr lang="en-US" altLang="zh-CN" dirty="0">
                <a:solidFill>
                  <a:srgbClr val="FF0000"/>
                </a:solidFill>
                <a:latin typeface="黑体" panose="02010609060101010101" pitchFamily="49" charset="-122"/>
                <a:ea typeface="黑体" panose="02010609060101010101" pitchFamily="49" charset="-122"/>
              </a:rPr>
              <a:t>+</a:t>
            </a:r>
            <a:r>
              <a:rPr lang="zh-CN" altLang="en-US" dirty="0">
                <a:solidFill>
                  <a:srgbClr val="FF0000"/>
                </a:solidFill>
                <a:latin typeface="黑体" panose="02010609060101010101" pitchFamily="49" charset="-122"/>
                <a:ea typeface="黑体" panose="02010609060101010101" pitchFamily="49" charset="-122"/>
              </a:rPr>
              <a:t>不同采样时长</a:t>
            </a:r>
            <a:r>
              <a:rPr lang="en-US" altLang="zh-CN" dirty="0">
                <a:solidFill>
                  <a:schemeClr val="tx1"/>
                </a:solidFill>
                <a:latin typeface="黑体" panose="02010609060101010101" pitchFamily="49" charset="-122"/>
                <a:ea typeface="黑体" panose="02010609060101010101" pitchFamily="49" charset="-122"/>
              </a:rPr>
              <a:t>=</a:t>
            </a:r>
            <a:r>
              <a:rPr lang="zh-CN" altLang="en-US" dirty="0">
                <a:solidFill>
                  <a:schemeClr val="tx1"/>
                </a:solidFill>
                <a:latin typeface="黑体" panose="02010609060101010101" pitchFamily="49" charset="-122"/>
                <a:ea typeface="黑体" panose="02010609060101010101" pitchFamily="49" charset="-122"/>
              </a:rPr>
              <a:t>不同尺寸的时频图</a:t>
            </a:r>
          </a:p>
        </p:txBody>
      </p:sp>
      <p:sp>
        <p:nvSpPr>
          <p:cNvPr id="14" name="矩形: 圆角 13">
            <a:extLst>
              <a:ext uri="{FF2B5EF4-FFF2-40B4-BE49-F238E27FC236}">
                <a16:creationId xmlns:a16="http://schemas.microsoft.com/office/drawing/2014/main" id="{CAEEA27B-0A19-2137-3BE6-148AC36A1666}"/>
              </a:ext>
            </a:extLst>
          </p:cNvPr>
          <p:cNvSpPr/>
          <p:nvPr/>
        </p:nvSpPr>
        <p:spPr>
          <a:xfrm>
            <a:off x="1908800" y="2738792"/>
            <a:ext cx="5116840" cy="3600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共</a:t>
            </a:r>
            <a:r>
              <a:rPr lang="en-US" altLang="zh-CN" dirty="0">
                <a:solidFill>
                  <a:srgbClr val="FF0000"/>
                </a:solidFill>
                <a:latin typeface="黑体" panose="02010609060101010101" pitchFamily="49" charset="-122"/>
                <a:ea typeface="黑体" panose="02010609060101010101" pitchFamily="49" charset="-122"/>
              </a:rPr>
              <a:t>14</a:t>
            </a:r>
            <a:r>
              <a:rPr lang="zh-CN" altLang="en-US" dirty="0">
                <a:solidFill>
                  <a:srgbClr val="FF0000"/>
                </a:solidFill>
                <a:latin typeface="黑体" panose="02010609060101010101" pitchFamily="49" charset="-122"/>
                <a:ea typeface="黑体" panose="02010609060101010101" pitchFamily="49" charset="-122"/>
              </a:rPr>
              <a:t>种制式</a:t>
            </a:r>
            <a:r>
              <a:rPr lang="zh-CN" altLang="en-US" dirty="0">
                <a:solidFill>
                  <a:schemeClr val="tx1"/>
                </a:solidFill>
                <a:latin typeface="黑体" panose="02010609060101010101" pitchFamily="49" charset="-122"/>
                <a:ea typeface="黑体" panose="02010609060101010101" pitchFamily="49" charset="-122"/>
              </a:rPr>
              <a:t>，且存在</a:t>
            </a:r>
            <a:r>
              <a:rPr lang="zh-CN" altLang="en-US" dirty="0">
                <a:solidFill>
                  <a:srgbClr val="FF0000"/>
                </a:solidFill>
                <a:latin typeface="黑体" panose="02010609060101010101" pitchFamily="49" charset="-122"/>
                <a:ea typeface="黑体" panose="02010609060101010101" pitchFamily="49" charset="-122"/>
              </a:rPr>
              <a:t>多个信号重叠</a:t>
            </a:r>
            <a:r>
              <a:rPr lang="zh-CN" altLang="en-US" dirty="0">
                <a:solidFill>
                  <a:schemeClr val="tx1"/>
                </a:solidFill>
                <a:latin typeface="黑体" panose="02010609060101010101" pitchFamily="49" charset="-122"/>
                <a:ea typeface="黑体" panose="02010609060101010101" pitchFamily="49" charset="-122"/>
              </a:rPr>
              <a:t>的情况</a:t>
            </a:r>
          </a:p>
        </p:txBody>
      </p:sp>
      <p:sp>
        <p:nvSpPr>
          <p:cNvPr id="15" name="矩形: 圆角 14">
            <a:extLst>
              <a:ext uri="{FF2B5EF4-FFF2-40B4-BE49-F238E27FC236}">
                <a16:creationId xmlns:a16="http://schemas.microsoft.com/office/drawing/2014/main" id="{DD832D8F-8E76-A819-B1D3-1EC839B4656E}"/>
              </a:ext>
            </a:extLst>
          </p:cNvPr>
          <p:cNvSpPr/>
          <p:nvPr/>
        </p:nvSpPr>
        <p:spPr>
          <a:xfrm>
            <a:off x="1908800" y="1889432"/>
            <a:ext cx="5116840" cy="3600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均为在</a:t>
            </a:r>
            <a:r>
              <a:rPr lang="en-US" altLang="zh-CN" dirty="0">
                <a:solidFill>
                  <a:srgbClr val="FF0000"/>
                </a:solidFill>
                <a:latin typeface="黑体" panose="02010609060101010101" pitchFamily="49" charset="-122"/>
                <a:ea typeface="黑体" panose="02010609060101010101" pitchFamily="49" charset="-122"/>
              </a:rPr>
              <a:t>2.4GHz</a:t>
            </a:r>
            <a:r>
              <a:rPr lang="zh-CN" altLang="en-US" dirty="0">
                <a:solidFill>
                  <a:srgbClr val="FF0000"/>
                </a:solidFill>
                <a:latin typeface="黑体" panose="02010609060101010101" pitchFamily="49" charset="-122"/>
                <a:ea typeface="黑体" panose="02010609060101010101" pitchFamily="49" charset="-122"/>
              </a:rPr>
              <a:t>开放频段</a:t>
            </a:r>
            <a:r>
              <a:rPr lang="zh-CN" altLang="en-US" dirty="0">
                <a:solidFill>
                  <a:schemeClr val="tx1"/>
                </a:solidFill>
                <a:latin typeface="黑体" panose="02010609060101010101" pitchFamily="49" charset="-122"/>
                <a:ea typeface="黑体" panose="02010609060101010101" pitchFamily="49" charset="-122"/>
              </a:rPr>
              <a:t>内</a:t>
            </a:r>
            <a:r>
              <a:rPr lang="zh-CN" altLang="en-US" dirty="0">
                <a:solidFill>
                  <a:srgbClr val="FF0000"/>
                </a:solidFill>
                <a:latin typeface="黑体" panose="02010609060101010101" pitchFamily="49" charset="-122"/>
                <a:ea typeface="黑体" panose="02010609060101010101" pitchFamily="49" charset="-122"/>
              </a:rPr>
              <a:t>真实采集</a:t>
            </a:r>
            <a:r>
              <a:rPr lang="zh-CN" altLang="en-US" dirty="0">
                <a:solidFill>
                  <a:schemeClr val="tx1"/>
                </a:solidFill>
                <a:latin typeface="黑体" panose="02010609060101010101" pitchFamily="49" charset="-122"/>
                <a:ea typeface="黑体" panose="02010609060101010101" pitchFamily="49" charset="-122"/>
              </a:rPr>
              <a:t>的样本</a:t>
            </a:r>
          </a:p>
        </p:txBody>
      </p:sp>
      <p:sp>
        <p:nvSpPr>
          <p:cNvPr id="17" name="矩形: 圆角 16">
            <a:extLst>
              <a:ext uri="{FF2B5EF4-FFF2-40B4-BE49-F238E27FC236}">
                <a16:creationId xmlns:a16="http://schemas.microsoft.com/office/drawing/2014/main" id="{30C03EE4-4B44-1C16-56AF-C49A63CBE05C}"/>
              </a:ext>
            </a:extLst>
          </p:cNvPr>
          <p:cNvSpPr/>
          <p:nvPr/>
        </p:nvSpPr>
        <p:spPr>
          <a:xfrm>
            <a:off x="1908800" y="3176657"/>
            <a:ext cx="5116840" cy="3600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latin typeface="黑体" panose="02010609060101010101" pitchFamily="49" charset="-122"/>
                <a:ea typeface="黑体" panose="02010609060101010101" pitchFamily="49" charset="-122"/>
              </a:rPr>
              <a:t>信号尺寸差异大</a:t>
            </a:r>
            <a:r>
              <a:rPr lang="zh-CN" altLang="en-US" dirty="0">
                <a:solidFill>
                  <a:schemeClr val="tx1"/>
                </a:solidFill>
                <a:latin typeface="黑体" panose="02010609060101010101" pitchFamily="49" charset="-122"/>
                <a:ea typeface="黑体" panose="02010609060101010101" pitchFamily="49" charset="-122"/>
              </a:rPr>
              <a:t>（宽带突发</a:t>
            </a:r>
            <a:r>
              <a:rPr lang="en-US" altLang="zh-CN" dirty="0">
                <a:solidFill>
                  <a:schemeClr val="tx1"/>
                </a:solidFill>
                <a:latin typeface="黑体" panose="02010609060101010101" pitchFamily="49" charset="-122"/>
                <a:ea typeface="黑体" panose="02010609060101010101" pitchFamily="49" charset="-122"/>
              </a:rPr>
              <a:t>/</a:t>
            </a:r>
            <a:r>
              <a:rPr lang="zh-CN" altLang="en-US" dirty="0">
                <a:solidFill>
                  <a:schemeClr val="tx1"/>
                </a:solidFill>
                <a:latin typeface="黑体" panose="02010609060101010101" pitchFamily="49" charset="-122"/>
                <a:ea typeface="黑体" panose="02010609060101010101" pitchFamily="49" charset="-122"/>
              </a:rPr>
              <a:t>窄带持续）</a:t>
            </a:r>
          </a:p>
        </p:txBody>
      </p:sp>
    </p:spTree>
    <p:extLst>
      <p:ext uri="{BB962C8B-B14F-4D97-AF65-F5344CB8AC3E}">
        <p14:creationId xmlns:p14="http://schemas.microsoft.com/office/powerpoint/2010/main" val="5701243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250"/>
                                        <p:tgtEl>
                                          <p:spTgt spid="6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25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25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25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25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25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3" grpId="0" animBg="1"/>
      <p:bldP spid="8" grpId="0" animBg="1"/>
      <p:bldP spid="14" grpId="0" animBg="1"/>
      <p:bldP spid="15" grpId="0"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B6F5D-5B23-2C88-F972-04BE9D572CAF}"/>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84242EEA-77B0-0306-2846-8E6C1088CF20}"/>
              </a:ext>
            </a:extLst>
          </p:cNvPr>
          <p:cNvSpPr>
            <a:spLocks noGrp="1"/>
          </p:cNvSpPr>
          <p:nvPr>
            <p:ph type="body" sz="quarter" idx="10"/>
          </p:nvPr>
        </p:nvSpPr>
        <p:spPr/>
        <p:txBody>
          <a:bodyPr/>
          <a:lstStyle/>
          <a:p>
            <a:r>
              <a:rPr lang="zh-CN" altLang="en-US" dirty="0">
                <a:latin typeface="黑体" panose="02010609060101010101" pitchFamily="49" charset="-122"/>
                <a:ea typeface="黑体" panose="02010609060101010101" pitchFamily="49" charset="-122"/>
              </a:rPr>
              <a:t>研究内容与方案</a:t>
            </a:r>
          </a:p>
        </p:txBody>
      </p:sp>
      <p:sp>
        <p:nvSpPr>
          <p:cNvPr id="2" name="文本框 1">
            <a:extLst>
              <a:ext uri="{FF2B5EF4-FFF2-40B4-BE49-F238E27FC236}">
                <a16:creationId xmlns:a16="http://schemas.microsoft.com/office/drawing/2014/main" id="{F068C49D-FB86-7011-156F-602DA2CC0BA7}"/>
              </a:ext>
            </a:extLst>
          </p:cNvPr>
          <p:cNvSpPr txBox="1"/>
          <p:nvPr/>
        </p:nvSpPr>
        <p:spPr>
          <a:xfrm>
            <a:off x="281748" y="1032936"/>
            <a:ext cx="11628504" cy="646331"/>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为解决当前信号检测研究在</a:t>
            </a:r>
            <a:r>
              <a:rPr lang="zh-CN" altLang="en-US" dirty="0">
                <a:solidFill>
                  <a:srgbClr val="FF0000"/>
                </a:solidFill>
                <a:latin typeface="黑体" panose="02010609060101010101" pitchFamily="49" charset="-122"/>
                <a:ea typeface="黑体" panose="02010609060101010101" pitchFamily="49" charset="-122"/>
              </a:rPr>
              <a:t>真实复杂电磁环境下鲁棒性不足</a:t>
            </a:r>
            <a:r>
              <a:rPr lang="zh-CN" altLang="en-US" dirty="0">
                <a:latin typeface="黑体" panose="02010609060101010101" pitchFamily="49" charset="-122"/>
                <a:ea typeface="黑体" panose="02010609060101010101" pitchFamily="49" charset="-122"/>
              </a:rPr>
              <a:t>的问题，</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本课题将围绕一个</a:t>
            </a:r>
            <a:r>
              <a:rPr lang="zh-CN" altLang="en-US" dirty="0">
                <a:solidFill>
                  <a:srgbClr val="FF0000"/>
                </a:solidFill>
                <a:latin typeface="黑体" panose="02010609060101010101" pitchFamily="49" charset="-122"/>
                <a:ea typeface="黑体" panose="02010609060101010101" pitchFamily="49" charset="-122"/>
              </a:rPr>
              <a:t>更贴近现实环境的高复杂度的数据集</a:t>
            </a:r>
            <a:r>
              <a:rPr lang="zh-CN" altLang="en-US" dirty="0">
                <a:latin typeface="黑体" panose="02010609060101010101" pitchFamily="49" charset="-122"/>
                <a:ea typeface="黑体" panose="02010609060101010101" pitchFamily="49" charset="-122"/>
              </a:rPr>
              <a:t>，对</a:t>
            </a:r>
            <a:r>
              <a:rPr lang="zh-CN" altLang="en-US" dirty="0">
                <a:solidFill>
                  <a:srgbClr val="FF0000"/>
                </a:solidFill>
                <a:latin typeface="黑体" panose="02010609060101010101" pitchFamily="49" charset="-122"/>
                <a:ea typeface="黑体" panose="02010609060101010101" pitchFamily="49" charset="-122"/>
              </a:rPr>
              <a:t>先进的目标检测模型</a:t>
            </a:r>
            <a:r>
              <a:rPr lang="zh-CN" altLang="en-US" dirty="0">
                <a:latin typeface="黑体" panose="02010609060101010101" pitchFamily="49" charset="-122"/>
                <a:ea typeface="黑体" panose="02010609060101010101" pitchFamily="49" charset="-122"/>
              </a:rPr>
              <a:t>进行</a:t>
            </a:r>
            <a:r>
              <a:rPr lang="zh-CN" altLang="en-US" dirty="0">
                <a:solidFill>
                  <a:srgbClr val="FF0000"/>
                </a:solidFill>
                <a:latin typeface="黑体" panose="02010609060101010101" pitchFamily="49" charset="-122"/>
                <a:ea typeface="黑体" panose="02010609060101010101" pitchFamily="49" charset="-122"/>
              </a:rPr>
              <a:t>测试</a:t>
            </a:r>
            <a:r>
              <a:rPr lang="zh-CN" altLang="en-US" dirty="0">
                <a:latin typeface="黑体" panose="02010609060101010101" pitchFamily="49" charset="-122"/>
                <a:ea typeface="黑体" panose="02010609060101010101" pitchFamily="49" charset="-122"/>
              </a:rPr>
              <a:t>并</a:t>
            </a:r>
            <a:r>
              <a:rPr lang="zh-CN" altLang="en-US" dirty="0">
                <a:solidFill>
                  <a:srgbClr val="FF0000"/>
                </a:solidFill>
                <a:latin typeface="黑体" panose="02010609060101010101" pitchFamily="49" charset="-122"/>
                <a:ea typeface="黑体" panose="02010609060101010101" pitchFamily="49" charset="-122"/>
              </a:rPr>
              <a:t>改进</a:t>
            </a:r>
            <a:r>
              <a:rPr lang="zh-CN" altLang="en-US" dirty="0">
                <a:latin typeface="黑体" panose="02010609060101010101" pitchFamily="49" charset="-122"/>
                <a:ea typeface="黑体" panose="02010609060101010101" pitchFamily="49" charset="-122"/>
              </a:rPr>
              <a:t>，从而提升性能：</a:t>
            </a:r>
          </a:p>
        </p:txBody>
      </p:sp>
      <p:sp>
        <p:nvSpPr>
          <p:cNvPr id="4" name="矩形: 圆角 3">
            <a:extLst>
              <a:ext uri="{FF2B5EF4-FFF2-40B4-BE49-F238E27FC236}">
                <a16:creationId xmlns:a16="http://schemas.microsoft.com/office/drawing/2014/main" id="{D650A8F6-6E54-386C-9EB4-1A1C609A9343}"/>
              </a:ext>
            </a:extLst>
          </p:cNvPr>
          <p:cNvSpPr/>
          <p:nvPr/>
        </p:nvSpPr>
        <p:spPr>
          <a:xfrm>
            <a:off x="685741" y="3652832"/>
            <a:ext cx="1861926"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复杂环境数据集的分析与处理</a:t>
            </a:r>
          </a:p>
        </p:txBody>
      </p:sp>
      <p:sp>
        <p:nvSpPr>
          <p:cNvPr id="6" name="矩形: 圆角 5">
            <a:extLst>
              <a:ext uri="{FF2B5EF4-FFF2-40B4-BE49-F238E27FC236}">
                <a16:creationId xmlns:a16="http://schemas.microsoft.com/office/drawing/2014/main" id="{885465FB-DF8E-AD5E-94FE-220300575F82}"/>
              </a:ext>
            </a:extLst>
          </p:cNvPr>
          <p:cNvSpPr/>
          <p:nvPr/>
        </p:nvSpPr>
        <p:spPr>
          <a:xfrm>
            <a:off x="2942924" y="3652832"/>
            <a:ext cx="1861926"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基线模型的复现与性能测试</a:t>
            </a:r>
          </a:p>
        </p:txBody>
      </p:sp>
      <p:cxnSp>
        <p:nvCxnSpPr>
          <p:cNvPr id="9" name="直接箭头连接符 8">
            <a:extLst>
              <a:ext uri="{FF2B5EF4-FFF2-40B4-BE49-F238E27FC236}">
                <a16:creationId xmlns:a16="http://schemas.microsoft.com/office/drawing/2014/main" id="{B5CBCE56-9E61-4FB6-1700-1AFB5F55FD71}"/>
              </a:ext>
            </a:extLst>
          </p:cNvPr>
          <p:cNvCxnSpPr>
            <a:stCxn id="4" idx="3"/>
            <a:endCxn id="6" idx="1"/>
          </p:cNvCxnSpPr>
          <p:nvPr/>
        </p:nvCxnSpPr>
        <p:spPr>
          <a:xfrm>
            <a:off x="2547667" y="4012832"/>
            <a:ext cx="395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DAA4E42F-1178-A183-BE74-FFF0D6F2F101}"/>
              </a:ext>
            </a:extLst>
          </p:cNvPr>
          <p:cNvSpPr/>
          <p:nvPr/>
        </p:nvSpPr>
        <p:spPr>
          <a:xfrm>
            <a:off x="285741" y="2365084"/>
            <a:ext cx="141831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分析数据集</a:t>
            </a:r>
          </a:p>
        </p:txBody>
      </p:sp>
      <p:sp>
        <p:nvSpPr>
          <p:cNvPr id="23" name="矩形: 圆角 22">
            <a:extLst>
              <a:ext uri="{FF2B5EF4-FFF2-40B4-BE49-F238E27FC236}">
                <a16:creationId xmlns:a16="http://schemas.microsoft.com/office/drawing/2014/main" id="{E0526EE7-5DAB-1FCB-F889-9C01618748D2}"/>
              </a:ext>
            </a:extLst>
          </p:cNvPr>
          <p:cNvSpPr/>
          <p:nvPr/>
        </p:nvSpPr>
        <p:spPr>
          <a:xfrm>
            <a:off x="285741" y="2971038"/>
            <a:ext cx="141831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总结特征</a:t>
            </a:r>
          </a:p>
        </p:txBody>
      </p:sp>
      <p:sp>
        <p:nvSpPr>
          <p:cNvPr id="24" name="矩形: 圆角 23">
            <a:extLst>
              <a:ext uri="{FF2B5EF4-FFF2-40B4-BE49-F238E27FC236}">
                <a16:creationId xmlns:a16="http://schemas.microsoft.com/office/drawing/2014/main" id="{9846A972-8F3D-39CF-5817-7C4F74F8F123}"/>
              </a:ext>
            </a:extLst>
          </p:cNvPr>
          <p:cNvSpPr/>
          <p:nvPr/>
        </p:nvSpPr>
        <p:spPr>
          <a:xfrm>
            <a:off x="1977565" y="2519243"/>
            <a:ext cx="1974903" cy="72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设计数据预处理与数据增强方案</a:t>
            </a:r>
          </a:p>
        </p:txBody>
      </p:sp>
      <p:sp>
        <p:nvSpPr>
          <p:cNvPr id="25" name="矩形: 圆角 24">
            <a:extLst>
              <a:ext uri="{FF2B5EF4-FFF2-40B4-BE49-F238E27FC236}">
                <a16:creationId xmlns:a16="http://schemas.microsoft.com/office/drawing/2014/main" id="{AE95881B-CA86-25C2-2A7E-91041EEB5DA8}"/>
              </a:ext>
            </a:extLst>
          </p:cNvPr>
          <p:cNvSpPr/>
          <p:nvPr/>
        </p:nvSpPr>
        <p:spPr>
          <a:xfrm>
            <a:off x="1313869" y="4757374"/>
            <a:ext cx="1053877"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latin typeface="黑体" panose="02010609060101010101" pitchFamily="49" charset="-122"/>
                <a:ea typeface="黑体" panose="02010609060101010101" pitchFamily="49" charset="-122"/>
              </a:rPr>
              <a:t>YOLO11</a:t>
            </a:r>
            <a:endParaRPr lang="zh-CN" altLang="en-US" dirty="0">
              <a:solidFill>
                <a:srgbClr val="FF0000"/>
              </a:solidFill>
              <a:latin typeface="黑体" panose="02010609060101010101" pitchFamily="49" charset="-122"/>
              <a:ea typeface="黑体" panose="02010609060101010101" pitchFamily="49" charset="-122"/>
            </a:endParaRPr>
          </a:p>
        </p:txBody>
      </p:sp>
      <p:sp>
        <p:nvSpPr>
          <p:cNvPr id="26" name="矩形: 圆角 25">
            <a:extLst>
              <a:ext uri="{FF2B5EF4-FFF2-40B4-BE49-F238E27FC236}">
                <a16:creationId xmlns:a16="http://schemas.microsoft.com/office/drawing/2014/main" id="{50C9803D-B75A-2F31-C272-60D70592CF69}"/>
              </a:ext>
            </a:extLst>
          </p:cNvPr>
          <p:cNvSpPr/>
          <p:nvPr/>
        </p:nvSpPr>
        <p:spPr>
          <a:xfrm>
            <a:off x="1313869" y="5222300"/>
            <a:ext cx="1053877"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latin typeface="黑体" panose="02010609060101010101" pitchFamily="49" charset="-122"/>
                <a:ea typeface="黑体" panose="02010609060101010101" pitchFamily="49" charset="-122"/>
              </a:rPr>
              <a:t>RT-DETR</a:t>
            </a:r>
            <a:endParaRPr lang="zh-CN" altLang="en-US" dirty="0">
              <a:solidFill>
                <a:srgbClr val="FF0000"/>
              </a:solidFill>
              <a:latin typeface="黑体" panose="02010609060101010101" pitchFamily="49" charset="-122"/>
              <a:ea typeface="黑体" panose="02010609060101010101" pitchFamily="49" charset="-122"/>
            </a:endParaRPr>
          </a:p>
        </p:txBody>
      </p:sp>
      <p:sp>
        <p:nvSpPr>
          <p:cNvPr id="27" name="矩形: 圆角 26">
            <a:extLst>
              <a:ext uri="{FF2B5EF4-FFF2-40B4-BE49-F238E27FC236}">
                <a16:creationId xmlns:a16="http://schemas.microsoft.com/office/drawing/2014/main" id="{FB098188-DDED-15FF-DECB-C11055B78A53}"/>
              </a:ext>
            </a:extLst>
          </p:cNvPr>
          <p:cNvSpPr/>
          <p:nvPr/>
        </p:nvSpPr>
        <p:spPr>
          <a:xfrm>
            <a:off x="3035522" y="4645937"/>
            <a:ext cx="167673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PR</a:t>
            </a:r>
            <a:r>
              <a:rPr lang="zh-CN" altLang="en-US" dirty="0">
                <a:solidFill>
                  <a:schemeClr val="tx1"/>
                </a:solidFill>
                <a:latin typeface="黑体" panose="02010609060101010101" pitchFamily="49" charset="-122"/>
                <a:ea typeface="黑体" panose="02010609060101010101" pitchFamily="49" charset="-122"/>
              </a:rPr>
              <a:t>曲线、</a:t>
            </a:r>
            <a:r>
              <a:rPr lang="en-US" altLang="zh-CN" dirty="0">
                <a:solidFill>
                  <a:schemeClr val="tx1"/>
                </a:solidFill>
                <a:latin typeface="黑体" panose="02010609060101010101" pitchFamily="49" charset="-122"/>
                <a:ea typeface="黑体" panose="02010609060101010101" pitchFamily="49" charset="-122"/>
              </a:rPr>
              <a:t>mAP</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8" name="矩形: 圆角 27">
            <a:extLst>
              <a:ext uri="{FF2B5EF4-FFF2-40B4-BE49-F238E27FC236}">
                <a16:creationId xmlns:a16="http://schemas.microsoft.com/office/drawing/2014/main" id="{00491D30-648E-75A4-6F1B-52B602A60162}"/>
              </a:ext>
            </a:extLst>
          </p:cNvPr>
          <p:cNvSpPr/>
          <p:nvPr/>
        </p:nvSpPr>
        <p:spPr>
          <a:xfrm>
            <a:off x="3035522" y="5150533"/>
            <a:ext cx="1676730" cy="72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可视化验证集推理结果</a:t>
            </a:r>
          </a:p>
        </p:txBody>
      </p:sp>
      <p:sp>
        <p:nvSpPr>
          <p:cNvPr id="29" name="矩形: 圆角 28">
            <a:extLst>
              <a:ext uri="{FF2B5EF4-FFF2-40B4-BE49-F238E27FC236}">
                <a16:creationId xmlns:a16="http://schemas.microsoft.com/office/drawing/2014/main" id="{510C9A68-0D26-3F24-C999-B12EC819D8A3}"/>
              </a:ext>
            </a:extLst>
          </p:cNvPr>
          <p:cNvSpPr/>
          <p:nvPr/>
        </p:nvSpPr>
        <p:spPr>
          <a:xfrm>
            <a:off x="5287354" y="4874637"/>
            <a:ext cx="1273357" cy="648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分析</a:t>
            </a:r>
            <a:endParaRPr lang="en-US" altLang="zh-CN" dirty="0">
              <a:solidFill>
                <a:schemeClr val="tx1"/>
              </a:solidFill>
              <a:latin typeface="黑体" panose="02010609060101010101" pitchFamily="49" charset="-122"/>
              <a:ea typeface="黑体" panose="02010609060101010101" pitchFamily="49" charset="-122"/>
            </a:endParaRPr>
          </a:p>
          <a:p>
            <a:pPr algn="ctr"/>
            <a:r>
              <a:rPr lang="zh-CN" altLang="en-US" dirty="0">
                <a:solidFill>
                  <a:schemeClr val="tx1"/>
                </a:solidFill>
                <a:latin typeface="黑体" panose="02010609060101010101" pitchFamily="49" charset="-122"/>
                <a:ea typeface="黑体" panose="02010609060101010101" pitchFamily="49" charset="-122"/>
              </a:rPr>
              <a:t>性能瓶颈</a:t>
            </a:r>
          </a:p>
        </p:txBody>
      </p:sp>
      <p:cxnSp>
        <p:nvCxnSpPr>
          <p:cNvPr id="61" name="直接箭头连接符 60">
            <a:extLst>
              <a:ext uri="{FF2B5EF4-FFF2-40B4-BE49-F238E27FC236}">
                <a16:creationId xmlns:a16="http://schemas.microsoft.com/office/drawing/2014/main" id="{4D630D39-9EFA-6764-5220-81D2041CF4A6}"/>
              </a:ext>
            </a:extLst>
          </p:cNvPr>
          <p:cNvCxnSpPr>
            <a:stCxn id="22" idx="2"/>
            <a:endCxn id="23" idx="0"/>
          </p:cNvCxnSpPr>
          <p:nvPr/>
        </p:nvCxnSpPr>
        <p:spPr>
          <a:xfrm>
            <a:off x="994896" y="2776322"/>
            <a:ext cx="0" cy="194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343D366D-B220-E24B-DD80-26B2439FFD9D}"/>
              </a:ext>
            </a:extLst>
          </p:cNvPr>
          <p:cNvCxnSpPr>
            <a:stCxn id="23" idx="3"/>
            <a:endCxn id="24" idx="1"/>
          </p:cNvCxnSpPr>
          <p:nvPr/>
        </p:nvCxnSpPr>
        <p:spPr>
          <a:xfrm flipV="1">
            <a:off x="1704051" y="2879243"/>
            <a:ext cx="273514" cy="297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1B90791E-F824-AC6F-1B9A-137BA066D9DF}"/>
              </a:ext>
            </a:extLst>
          </p:cNvPr>
          <p:cNvCxnSpPr>
            <a:stCxn id="22" idx="3"/>
            <a:endCxn id="24" idx="1"/>
          </p:cNvCxnSpPr>
          <p:nvPr/>
        </p:nvCxnSpPr>
        <p:spPr>
          <a:xfrm>
            <a:off x="1704051" y="2570703"/>
            <a:ext cx="273514" cy="308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矩形: 圆角 66">
            <a:extLst>
              <a:ext uri="{FF2B5EF4-FFF2-40B4-BE49-F238E27FC236}">
                <a16:creationId xmlns:a16="http://schemas.microsoft.com/office/drawing/2014/main" id="{567872FD-316A-F69D-3E1B-66E4D9D03B8D}"/>
              </a:ext>
            </a:extLst>
          </p:cNvPr>
          <p:cNvSpPr/>
          <p:nvPr/>
        </p:nvSpPr>
        <p:spPr>
          <a:xfrm>
            <a:off x="187664" y="2284438"/>
            <a:ext cx="3838949" cy="1188394"/>
          </a:xfrm>
          <a:prstGeom prst="roundRect">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cxnSp>
        <p:nvCxnSpPr>
          <p:cNvPr id="76" name="连接符: 肘形 75">
            <a:extLst>
              <a:ext uri="{FF2B5EF4-FFF2-40B4-BE49-F238E27FC236}">
                <a16:creationId xmlns:a16="http://schemas.microsoft.com/office/drawing/2014/main" id="{E663F545-137D-A778-9FE8-F924C4D6F1B5}"/>
              </a:ext>
            </a:extLst>
          </p:cNvPr>
          <p:cNvCxnSpPr>
            <a:cxnSpLocks/>
            <a:stCxn id="25" idx="3"/>
            <a:endCxn id="28" idx="1"/>
          </p:cNvCxnSpPr>
          <p:nvPr/>
        </p:nvCxnSpPr>
        <p:spPr>
          <a:xfrm>
            <a:off x="2367746" y="4962993"/>
            <a:ext cx="667776" cy="54754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连接符: 肘形 79">
            <a:extLst>
              <a:ext uri="{FF2B5EF4-FFF2-40B4-BE49-F238E27FC236}">
                <a16:creationId xmlns:a16="http://schemas.microsoft.com/office/drawing/2014/main" id="{9AF86C62-9FFB-5084-5C7A-F0E2469C2F57}"/>
              </a:ext>
            </a:extLst>
          </p:cNvPr>
          <p:cNvCxnSpPr>
            <a:cxnSpLocks/>
            <a:stCxn id="26" idx="3"/>
            <a:endCxn id="27" idx="1"/>
          </p:cNvCxnSpPr>
          <p:nvPr/>
        </p:nvCxnSpPr>
        <p:spPr>
          <a:xfrm flipV="1">
            <a:off x="2367746" y="4851556"/>
            <a:ext cx="667776" cy="57636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连接符: 肘形 81">
            <a:extLst>
              <a:ext uri="{FF2B5EF4-FFF2-40B4-BE49-F238E27FC236}">
                <a16:creationId xmlns:a16="http://schemas.microsoft.com/office/drawing/2014/main" id="{04A3D4B1-041B-D257-9251-A57E8A0E8CE6}"/>
              </a:ext>
            </a:extLst>
          </p:cNvPr>
          <p:cNvCxnSpPr>
            <a:cxnSpLocks/>
            <a:stCxn id="27" idx="3"/>
            <a:endCxn id="29" idx="1"/>
          </p:cNvCxnSpPr>
          <p:nvPr/>
        </p:nvCxnSpPr>
        <p:spPr>
          <a:xfrm>
            <a:off x="4712252" y="4851556"/>
            <a:ext cx="575102" cy="34708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连接符: 肘形 83">
            <a:extLst>
              <a:ext uri="{FF2B5EF4-FFF2-40B4-BE49-F238E27FC236}">
                <a16:creationId xmlns:a16="http://schemas.microsoft.com/office/drawing/2014/main" id="{53CCB1A5-8888-0AB0-2F86-26DF0D274C02}"/>
              </a:ext>
            </a:extLst>
          </p:cNvPr>
          <p:cNvCxnSpPr>
            <a:cxnSpLocks/>
            <a:stCxn id="28" idx="3"/>
            <a:endCxn id="29" idx="1"/>
          </p:cNvCxnSpPr>
          <p:nvPr/>
        </p:nvCxnSpPr>
        <p:spPr>
          <a:xfrm flipV="1">
            <a:off x="4712252" y="5198637"/>
            <a:ext cx="575102" cy="31189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01225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25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25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250"/>
                                        <p:tgtEl>
                                          <p:spTgt spid="8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250"/>
                                        <p:tgtEl>
                                          <p:spTgt spid="28"/>
                                        </p:tgtEl>
                                      </p:cBhvr>
                                    </p:animEffect>
                                  </p:childTnLst>
                                </p:cTn>
                              </p:par>
                              <p:par>
                                <p:cTn id="19" presetID="10" presetClass="entr" presetSubtype="0" fill="hold" nodeType="withEffect">
                                  <p:stCondLst>
                                    <p:cond delay="0"/>
                                  </p:stCondLst>
                                  <p:childTnLst>
                                    <p:set>
                                      <p:cBhvr>
                                        <p:cTn id="20" dur="1" fill="hold">
                                          <p:stCondLst>
                                            <p:cond delay="0"/>
                                          </p:stCondLst>
                                        </p:cTn>
                                        <p:tgtEl>
                                          <p:spTgt spid="76"/>
                                        </p:tgtEl>
                                        <p:attrNameLst>
                                          <p:attrName>style.visibility</p:attrName>
                                        </p:attrNameLst>
                                      </p:cBhvr>
                                      <p:to>
                                        <p:strVal val="visible"/>
                                      </p:to>
                                    </p:set>
                                    <p:animEffect transition="in" filter="fade">
                                      <p:cBhvr>
                                        <p:cTn id="21" dur="250"/>
                                        <p:tgtEl>
                                          <p:spTgt spid="7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25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2"/>
                                        </p:tgtEl>
                                        <p:attrNameLst>
                                          <p:attrName>style.visibility</p:attrName>
                                        </p:attrNameLst>
                                      </p:cBhvr>
                                      <p:to>
                                        <p:strVal val="visible"/>
                                      </p:to>
                                    </p:set>
                                    <p:animEffect transition="in" filter="fade">
                                      <p:cBhvr>
                                        <p:cTn id="29" dur="250"/>
                                        <p:tgtEl>
                                          <p:spTgt spid="82"/>
                                        </p:tgtEl>
                                      </p:cBhvr>
                                    </p:animEffect>
                                  </p:childTnLst>
                                </p:cTn>
                              </p:par>
                              <p:par>
                                <p:cTn id="30" presetID="10" presetClass="entr" presetSubtype="0" fill="hold" nodeType="withEffect">
                                  <p:stCondLst>
                                    <p:cond delay="0"/>
                                  </p:stCondLst>
                                  <p:childTnLst>
                                    <p:set>
                                      <p:cBhvr>
                                        <p:cTn id="31" dur="1" fill="hold">
                                          <p:stCondLst>
                                            <p:cond delay="0"/>
                                          </p:stCondLst>
                                        </p:cTn>
                                        <p:tgtEl>
                                          <p:spTgt spid="84"/>
                                        </p:tgtEl>
                                        <p:attrNameLst>
                                          <p:attrName>style.visibility</p:attrName>
                                        </p:attrNameLst>
                                      </p:cBhvr>
                                      <p:to>
                                        <p:strVal val="visible"/>
                                      </p:to>
                                    </p:set>
                                    <p:animEffect transition="in" filter="fade">
                                      <p:cBhvr>
                                        <p:cTn id="32" dur="250"/>
                                        <p:tgtEl>
                                          <p:spTgt spid="8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25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3D1A4-D0D5-C7A8-D978-16348D8B0B98}"/>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96249639-FA65-7130-D144-3F888C922444}"/>
              </a:ext>
            </a:extLst>
          </p:cNvPr>
          <p:cNvSpPr>
            <a:spLocks noGrp="1"/>
          </p:cNvSpPr>
          <p:nvPr>
            <p:ph type="body" sz="quarter" idx="10"/>
          </p:nvPr>
        </p:nvSpPr>
        <p:spPr/>
        <p:txBody>
          <a:bodyPr/>
          <a:lstStyle/>
          <a:p>
            <a:r>
              <a:rPr lang="zh-CN" altLang="en-US" dirty="0">
                <a:latin typeface="黑体" panose="02010609060101010101" pitchFamily="49" charset="-122"/>
                <a:ea typeface="黑体" panose="02010609060101010101" pitchFamily="49" charset="-122"/>
              </a:rPr>
              <a:t>研究内容与方案</a:t>
            </a:r>
          </a:p>
        </p:txBody>
      </p:sp>
      <p:sp>
        <p:nvSpPr>
          <p:cNvPr id="2" name="文本框 1">
            <a:extLst>
              <a:ext uri="{FF2B5EF4-FFF2-40B4-BE49-F238E27FC236}">
                <a16:creationId xmlns:a16="http://schemas.microsoft.com/office/drawing/2014/main" id="{F973D33B-24DD-C086-13E1-925A5E689C22}"/>
              </a:ext>
            </a:extLst>
          </p:cNvPr>
          <p:cNvSpPr txBox="1"/>
          <p:nvPr/>
        </p:nvSpPr>
        <p:spPr>
          <a:xfrm>
            <a:off x="281748" y="1032936"/>
            <a:ext cx="11628504" cy="646331"/>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为解决当前信号检测研究在</a:t>
            </a:r>
            <a:r>
              <a:rPr lang="zh-CN" altLang="en-US" dirty="0">
                <a:solidFill>
                  <a:srgbClr val="FF0000"/>
                </a:solidFill>
                <a:latin typeface="黑体" panose="02010609060101010101" pitchFamily="49" charset="-122"/>
                <a:ea typeface="黑体" panose="02010609060101010101" pitchFamily="49" charset="-122"/>
              </a:rPr>
              <a:t>真实复杂电磁环境下鲁棒性不足</a:t>
            </a:r>
            <a:r>
              <a:rPr lang="zh-CN" altLang="en-US" dirty="0">
                <a:latin typeface="黑体" panose="02010609060101010101" pitchFamily="49" charset="-122"/>
                <a:ea typeface="黑体" panose="02010609060101010101" pitchFamily="49" charset="-122"/>
              </a:rPr>
              <a:t>的问题，</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本课题将围绕一个</a:t>
            </a:r>
            <a:r>
              <a:rPr lang="zh-CN" altLang="en-US" dirty="0">
                <a:solidFill>
                  <a:srgbClr val="FF0000"/>
                </a:solidFill>
                <a:latin typeface="黑体" panose="02010609060101010101" pitchFamily="49" charset="-122"/>
                <a:ea typeface="黑体" panose="02010609060101010101" pitchFamily="49" charset="-122"/>
              </a:rPr>
              <a:t>更贴近现实环境的高复杂度的数据集</a:t>
            </a:r>
            <a:r>
              <a:rPr lang="zh-CN" altLang="en-US" dirty="0">
                <a:latin typeface="黑体" panose="02010609060101010101" pitchFamily="49" charset="-122"/>
                <a:ea typeface="黑体" panose="02010609060101010101" pitchFamily="49" charset="-122"/>
              </a:rPr>
              <a:t>，对</a:t>
            </a:r>
            <a:r>
              <a:rPr lang="zh-CN" altLang="en-US" dirty="0">
                <a:solidFill>
                  <a:srgbClr val="FF0000"/>
                </a:solidFill>
                <a:latin typeface="黑体" panose="02010609060101010101" pitchFamily="49" charset="-122"/>
                <a:ea typeface="黑体" panose="02010609060101010101" pitchFamily="49" charset="-122"/>
              </a:rPr>
              <a:t>先进的目标检测模型</a:t>
            </a:r>
            <a:r>
              <a:rPr lang="zh-CN" altLang="en-US" dirty="0">
                <a:latin typeface="黑体" panose="02010609060101010101" pitchFamily="49" charset="-122"/>
                <a:ea typeface="黑体" panose="02010609060101010101" pitchFamily="49" charset="-122"/>
              </a:rPr>
              <a:t>进行</a:t>
            </a:r>
            <a:r>
              <a:rPr lang="zh-CN" altLang="en-US" dirty="0">
                <a:solidFill>
                  <a:srgbClr val="FF0000"/>
                </a:solidFill>
                <a:latin typeface="黑体" panose="02010609060101010101" pitchFamily="49" charset="-122"/>
                <a:ea typeface="黑体" panose="02010609060101010101" pitchFamily="49" charset="-122"/>
              </a:rPr>
              <a:t>测试</a:t>
            </a:r>
            <a:r>
              <a:rPr lang="zh-CN" altLang="en-US" dirty="0">
                <a:latin typeface="黑体" panose="02010609060101010101" pitchFamily="49" charset="-122"/>
                <a:ea typeface="黑体" panose="02010609060101010101" pitchFamily="49" charset="-122"/>
              </a:rPr>
              <a:t>并</a:t>
            </a:r>
            <a:r>
              <a:rPr lang="zh-CN" altLang="en-US" dirty="0">
                <a:solidFill>
                  <a:srgbClr val="FF0000"/>
                </a:solidFill>
                <a:latin typeface="黑体" panose="02010609060101010101" pitchFamily="49" charset="-122"/>
                <a:ea typeface="黑体" panose="02010609060101010101" pitchFamily="49" charset="-122"/>
              </a:rPr>
              <a:t>改进</a:t>
            </a:r>
            <a:r>
              <a:rPr lang="zh-CN" altLang="en-US" dirty="0">
                <a:latin typeface="黑体" panose="02010609060101010101" pitchFamily="49" charset="-122"/>
                <a:ea typeface="黑体" panose="02010609060101010101" pitchFamily="49" charset="-122"/>
              </a:rPr>
              <a:t>，从而提升性能：</a:t>
            </a:r>
          </a:p>
        </p:txBody>
      </p:sp>
      <p:sp>
        <p:nvSpPr>
          <p:cNvPr id="4" name="矩形: 圆角 3">
            <a:extLst>
              <a:ext uri="{FF2B5EF4-FFF2-40B4-BE49-F238E27FC236}">
                <a16:creationId xmlns:a16="http://schemas.microsoft.com/office/drawing/2014/main" id="{573CE441-75DA-B6EB-D999-142B1064BE6E}"/>
              </a:ext>
            </a:extLst>
          </p:cNvPr>
          <p:cNvSpPr/>
          <p:nvPr/>
        </p:nvSpPr>
        <p:spPr>
          <a:xfrm>
            <a:off x="685741" y="3652832"/>
            <a:ext cx="1861926"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复杂环境数据集的分析与处理</a:t>
            </a:r>
          </a:p>
        </p:txBody>
      </p:sp>
      <p:sp>
        <p:nvSpPr>
          <p:cNvPr id="6" name="矩形: 圆角 5">
            <a:extLst>
              <a:ext uri="{FF2B5EF4-FFF2-40B4-BE49-F238E27FC236}">
                <a16:creationId xmlns:a16="http://schemas.microsoft.com/office/drawing/2014/main" id="{41A5A14C-87CA-D266-BABF-6729CB9D4681}"/>
              </a:ext>
            </a:extLst>
          </p:cNvPr>
          <p:cNvSpPr/>
          <p:nvPr/>
        </p:nvSpPr>
        <p:spPr>
          <a:xfrm>
            <a:off x="2942924" y="3652832"/>
            <a:ext cx="1861926"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基线模型的复现与性能测试</a:t>
            </a:r>
          </a:p>
        </p:txBody>
      </p:sp>
      <p:sp>
        <p:nvSpPr>
          <p:cNvPr id="7" name="矩形: 圆角 6">
            <a:extLst>
              <a:ext uri="{FF2B5EF4-FFF2-40B4-BE49-F238E27FC236}">
                <a16:creationId xmlns:a16="http://schemas.microsoft.com/office/drawing/2014/main" id="{25A3C0E0-3ED9-B262-0B12-89B985F6A468}"/>
              </a:ext>
            </a:extLst>
          </p:cNvPr>
          <p:cNvSpPr/>
          <p:nvPr/>
        </p:nvSpPr>
        <p:spPr>
          <a:xfrm>
            <a:off x="5200107" y="3652832"/>
            <a:ext cx="2446145"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模型的针对性改进、训练的针对性优化 </a:t>
            </a:r>
          </a:p>
        </p:txBody>
      </p:sp>
      <p:cxnSp>
        <p:nvCxnSpPr>
          <p:cNvPr id="9" name="直接箭头连接符 8">
            <a:extLst>
              <a:ext uri="{FF2B5EF4-FFF2-40B4-BE49-F238E27FC236}">
                <a16:creationId xmlns:a16="http://schemas.microsoft.com/office/drawing/2014/main" id="{2A8242BD-2BC0-2A1E-745E-F157810A9F0D}"/>
              </a:ext>
            </a:extLst>
          </p:cNvPr>
          <p:cNvCxnSpPr>
            <a:stCxn id="4" idx="3"/>
            <a:endCxn id="6" idx="1"/>
          </p:cNvCxnSpPr>
          <p:nvPr/>
        </p:nvCxnSpPr>
        <p:spPr>
          <a:xfrm>
            <a:off x="2547667" y="4012832"/>
            <a:ext cx="395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DAAB8ED5-D94C-3790-67F5-51E0C193F34C}"/>
              </a:ext>
            </a:extLst>
          </p:cNvPr>
          <p:cNvCxnSpPr>
            <a:cxnSpLocks/>
            <a:stCxn id="6" idx="3"/>
            <a:endCxn id="7" idx="1"/>
          </p:cNvCxnSpPr>
          <p:nvPr/>
        </p:nvCxnSpPr>
        <p:spPr>
          <a:xfrm>
            <a:off x="4804850" y="4012832"/>
            <a:ext cx="395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467B05C6-DAAF-4EA4-0C3B-1F3FD31D40D9}"/>
              </a:ext>
            </a:extLst>
          </p:cNvPr>
          <p:cNvSpPr/>
          <p:nvPr/>
        </p:nvSpPr>
        <p:spPr>
          <a:xfrm>
            <a:off x="285741" y="2365084"/>
            <a:ext cx="141831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分析数据集</a:t>
            </a:r>
          </a:p>
        </p:txBody>
      </p:sp>
      <p:sp>
        <p:nvSpPr>
          <p:cNvPr id="23" name="矩形: 圆角 22">
            <a:extLst>
              <a:ext uri="{FF2B5EF4-FFF2-40B4-BE49-F238E27FC236}">
                <a16:creationId xmlns:a16="http://schemas.microsoft.com/office/drawing/2014/main" id="{427DB04F-CB81-C33D-BE5E-E1A694BC1F57}"/>
              </a:ext>
            </a:extLst>
          </p:cNvPr>
          <p:cNvSpPr/>
          <p:nvPr/>
        </p:nvSpPr>
        <p:spPr>
          <a:xfrm>
            <a:off x="285741" y="2971038"/>
            <a:ext cx="141831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总结特征</a:t>
            </a:r>
          </a:p>
        </p:txBody>
      </p:sp>
      <p:sp>
        <p:nvSpPr>
          <p:cNvPr id="24" name="矩形: 圆角 23">
            <a:extLst>
              <a:ext uri="{FF2B5EF4-FFF2-40B4-BE49-F238E27FC236}">
                <a16:creationId xmlns:a16="http://schemas.microsoft.com/office/drawing/2014/main" id="{D32D75A4-C958-9FD8-F834-48F1B67D2429}"/>
              </a:ext>
            </a:extLst>
          </p:cNvPr>
          <p:cNvSpPr/>
          <p:nvPr/>
        </p:nvSpPr>
        <p:spPr>
          <a:xfrm>
            <a:off x="1977565" y="2519243"/>
            <a:ext cx="1974903" cy="72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设计数据预处理与数据增强方案</a:t>
            </a:r>
          </a:p>
        </p:txBody>
      </p:sp>
      <p:sp>
        <p:nvSpPr>
          <p:cNvPr id="25" name="矩形: 圆角 24">
            <a:extLst>
              <a:ext uri="{FF2B5EF4-FFF2-40B4-BE49-F238E27FC236}">
                <a16:creationId xmlns:a16="http://schemas.microsoft.com/office/drawing/2014/main" id="{F0BCC96E-9A19-71CD-7B5E-D14722285049}"/>
              </a:ext>
            </a:extLst>
          </p:cNvPr>
          <p:cNvSpPr/>
          <p:nvPr/>
        </p:nvSpPr>
        <p:spPr>
          <a:xfrm>
            <a:off x="1619957" y="4711161"/>
            <a:ext cx="1053877"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YOLO11</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6" name="矩形: 圆角 25">
            <a:extLst>
              <a:ext uri="{FF2B5EF4-FFF2-40B4-BE49-F238E27FC236}">
                <a16:creationId xmlns:a16="http://schemas.microsoft.com/office/drawing/2014/main" id="{9AA1AF08-3433-AB91-701E-BFB3C80AAFC7}"/>
              </a:ext>
            </a:extLst>
          </p:cNvPr>
          <p:cNvSpPr/>
          <p:nvPr/>
        </p:nvSpPr>
        <p:spPr>
          <a:xfrm>
            <a:off x="1619957" y="5211556"/>
            <a:ext cx="1053877"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RT-DETR</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7" name="矩形: 圆角 26">
            <a:extLst>
              <a:ext uri="{FF2B5EF4-FFF2-40B4-BE49-F238E27FC236}">
                <a16:creationId xmlns:a16="http://schemas.microsoft.com/office/drawing/2014/main" id="{4E7A6A22-614F-1070-C5B4-49542B15EF05}"/>
              </a:ext>
            </a:extLst>
          </p:cNvPr>
          <p:cNvSpPr/>
          <p:nvPr/>
        </p:nvSpPr>
        <p:spPr>
          <a:xfrm>
            <a:off x="2851300" y="4645937"/>
            <a:ext cx="167673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PR</a:t>
            </a:r>
            <a:r>
              <a:rPr lang="zh-CN" altLang="en-US" dirty="0">
                <a:solidFill>
                  <a:schemeClr val="tx1"/>
                </a:solidFill>
                <a:latin typeface="黑体" panose="02010609060101010101" pitchFamily="49" charset="-122"/>
                <a:ea typeface="黑体" panose="02010609060101010101" pitchFamily="49" charset="-122"/>
              </a:rPr>
              <a:t>曲线、</a:t>
            </a:r>
            <a:r>
              <a:rPr lang="en-US" altLang="zh-CN" dirty="0">
                <a:solidFill>
                  <a:schemeClr val="tx1"/>
                </a:solidFill>
                <a:latin typeface="黑体" panose="02010609060101010101" pitchFamily="49" charset="-122"/>
                <a:ea typeface="黑体" panose="02010609060101010101" pitchFamily="49" charset="-122"/>
              </a:rPr>
              <a:t>mAP</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8" name="矩形: 圆角 27">
            <a:extLst>
              <a:ext uri="{FF2B5EF4-FFF2-40B4-BE49-F238E27FC236}">
                <a16:creationId xmlns:a16="http://schemas.microsoft.com/office/drawing/2014/main" id="{000A8E89-CAF7-A820-4D20-59707C7322A9}"/>
              </a:ext>
            </a:extLst>
          </p:cNvPr>
          <p:cNvSpPr/>
          <p:nvPr/>
        </p:nvSpPr>
        <p:spPr>
          <a:xfrm>
            <a:off x="2851300" y="5150533"/>
            <a:ext cx="1676730" cy="72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可视化验证集推理结果</a:t>
            </a:r>
          </a:p>
        </p:txBody>
      </p:sp>
      <p:sp>
        <p:nvSpPr>
          <p:cNvPr id="29" name="矩形: 圆角 28">
            <a:extLst>
              <a:ext uri="{FF2B5EF4-FFF2-40B4-BE49-F238E27FC236}">
                <a16:creationId xmlns:a16="http://schemas.microsoft.com/office/drawing/2014/main" id="{31BB940C-F722-BB3C-BC50-ED8969D94156}"/>
              </a:ext>
            </a:extLst>
          </p:cNvPr>
          <p:cNvSpPr/>
          <p:nvPr/>
        </p:nvSpPr>
        <p:spPr>
          <a:xfrm>
            <a:off x="4737389" y="4886742"/>
            <a:ext cx="1273357" cy="648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分析</a:t>
            </a:r>
            <a:endParaRPr lang="en-US" altLang="zh-CN" dirty="0">
              <a:solidFill>
                <a:schemeClr val="tx1"/>
              </a:solidFill>
              <a:latin typeface="黑体" panose="02010609060101010101" pitchFamily="49" charset="-122"/>
              <a:ea typeface="黑体" panose="02010609060101010101" pitchFamily="49" charset="-122"/>
            </a:endParaRPr>
          </a:p>
          <a:p>
            <a:pPr algn="ctr"/>
            <a:r>
              <a:rPr lang="zh-CN" altLang="en-US" dirty="0">
                <a:solidFill>
                  <a:schemeClr val="tx1"/>
                </a:solidFill>
                <a:latin typeface="黑体" panose="02010609060101010101" pitchFamily="49" charset="-122"/>
                <a:ea typeface="黑体" panose="02010609060101010101" pitchFamily="49" charset="-122"/>
              </a:rPr>
              <a:t>性能瓶颈</a:t>
            </a:r>
          </a:p>
        </p:txBody>
      </p:sp>
      <p:cxnSp>
        <p:nvCxnSpPr>
          <p:cNvPr id="61" name="直接箭头连接符 60">
            <a:extLst>
              <a:ext uri="{FF2B5EF4-FFF2-40B4-BE49-F238E27FC236}">
                <a16:creationId xmlns:a16="http://schemas.microsoft.com/office/drawing/2014/main" id="{D75D7AA9-CA13-1997-D0EF-3A5B80697E51}"/>
              </a:ext>
            </a:extLst>
          </p:cNvPr>
          <p:cNvCxnSpPr>
            <a:stCxn id="22" idx="2"/>
            <a:endCxn id="23" idx="0"/>
          </p:cNvCxnSpPr>
          <p:nvPr/>
        </p:nvCxnSpPr>
        <p:spPr>
          <a:xfrm>
            <a:off x="994896" y="2776322"/>
            <a:ext cx="0" cy="194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4027D821-02CA-3D6A-4AFD-D017E3FC3ABE}"/>
              </a:ext>
            </a:extLst>
          </p:cNvPr>
          <p:cNvCxnSpPr>
            <a:stCxn id="23" idx="3"/>
            <a:endCxn id="24" idx="1"/>
          </p:cNvCxnSpPr>
          <p:nvPr/>
        </p:nvCxnSpPr>
        <p:spPr>
          <a:xfrm flipV="1">
            <a:off x="1704051" y="2879243"/>
            <a:ext cx="273514" cy="297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DBC600E1-B7BA-C9DD-0426-14859216640A}"/>
              </a:ext>
            </a:extLst>
          </p:cNvPr>
          <p:cNvCxnSpPr>
            <a:stCxn id="22" idx="3"/>
            <a:endCxn id="24" idx="1"/>
          </p:cNvCxnSpPr>
          <p:nvPr/>
        </p:nvCxnSpPr>
        <p:spPr>
          <a:xfrm>
            <a:off x="1704051" y="2570703"/>
            <a:ext cx="273514" cy="308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矩形: 圆角 66">
            <a:extLst>
              <a:ext uri="{FF2B5EF4-FFF2-40B4-BE49-F238E27FC236}">
                <a16:creationId xmlns:a16="http://schemas.microsoft.com/office/drawing/2014/main" id="{416B7C84-2415-9B9D-67AC-AF7E7CF3B3AC}"/>
              </a:ext>
            </a:extLst>
          </p:cNvPr>
          <p:cNvSpPr/>
          <p:nvPr/>
        </p:nvSpPr>
        <p:spPr>
          <a:xfrm>
            <a:off x="187664" y="2284438"/>
            <a:ext cx="3838949" cy="1188394"/>
          </a:xfrm>
          <a:prstGeom prst="roundRect">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8" name="矩形: 圆角 67">
            <a:extLst>
              <a:ext uri="{FF2B5EF4-FFF2-40B4-BE49-F238E27FC236}">
                <a16:creationId xmlns:a16="http://schemas.microsoft.com/office/drawing/2014/main" id="{70EBE582-0DAE-2EBE-2DE9-DBCC4009805A}"/>
              </a:ext>
            </a:extLst>
          </p:cNvPr>
          <p:cNvSpPr/>
          <p:nvPr/>
        </p:nvSpPr>
        <p:spPr>
          <a:xfrm>
            <a:off x="1531699" y="4552832"/>
            <a:ext cx="4561196" cy="1390768"/>
          </a:xfrm>
          <a:prstGeom prst="roundRect">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cxnSp>
        <p:nvCxnSpPr>
          <p:cNvPr id="76" name="连接符: 肘形 75">
            <a:extLst>
              <a:ext uri="{FF2B5EF4-FFF2-40B4-BE49-F238E27FC236}">
                <a16:creationId xmlns:a16="http://schemas.microsoft.com/office/drawing/2014/main" id="{36DF6EEB-4348-44AA-932E-BCDD9B7360C0}"/>
              </a:ext>
            </a:extLst>
          </p:cNvPr>
          <p:cNvCxnSpPr>
            <a:stCxn id="25" idx="3"/>
            <a:endCxn id="28" idx="1"/>
          </p:cNvCxnSpPr>
          <p:nvPr/>
        </p:nvCxnSpPr>
        <p:spPr>
          <a:xfrm>
            <a:off x="2673834" y="4916780"/>
            <a:ext cx="177466" cy="5937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连接符: 肘形 77">
            <a:extLst>
              <a:ext uri="{FF2B5EF4-FFF2-40B4-BE49-F238E27FC236}">
                <a16:creationId xmlns:a16="http://schemas.microsoft.com/office/drawing/2014/main" id="{9C7F60C1-6281-653B-B9D5-F1C5B19C5858}"/>
              </a:ext>
            </a:extLst>
          </p:cNvPr>
          <p:cNvCxnSpPr>
            <a:stCxn id="26" idx="3"/>
            <a:endCxn id="28" idx="1"/>
          </p:cNvCxnSpPr>
          <p:nvPr/>
        </p:nvCxnSpPr>
        <p:spPr>
          <a:xfrm>
            <a:off x="2673834" y="5417175"/>
            <a:ext cx="177466" cy="9335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连接符: 肘形 79">
            <a:extLst>
              <a:ext uri="{FF2B5EF4-FFF2-40B4-BE49-F238E27FC236}">
                <a16:creationId xmlns:a16="http://schemas.microsoft.com/office/drawing/2014/main" id="{CD391AB3-4B7F-D794-29E9-7BADDA3195BE}"/>
              </a:ext>
            </a:extLst>
          </p:cNvPr>
          <p:cNvCxnSpPr>
            <a:stCxn id="26" idx="3"/>
            <a:endCxn id="27" idx="1"/>
          </p:cNvCxnSpPr>
          <p:nvPr/>
        </p:nvCxnSpPr>
        <p:spPr>
          <a:xfrm flipV="1">
            <a:off x="2673834" y="4851556"/>
            <a:ext cx="177466" cy="5656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连接符: 肘形 81">
            <a:extLst>
              <a:ext uri="{FF2B5EF4-FFF2-40B4-BE49-F238E27FC236}">
                <a16:creationId xmlns:a16="http://schemas.microsoft.com/office/drawing/2014/main" id="{274C3C9F-23DA-49DE-179A-DE5939368AE1}"/>
              </a:ext>
            </a:extLst>
          </p:cNvPr>
          <p:cNvCxnSpPr>
            <a:cxnSpLocks/>
            <a:stCxn id="27" idx="3"/>
            <a:endCxn id="29" idx="1"/>
          </p:cNvCxnSpPr>
          <p:nvPr/>
        </p:nvCxnSpPr>
        <p:spPr>
          <a:xfrm>
            <a:off x="4528030" y="4851556"/>
            <a:ext cx="209359" cy="35918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连接符: 肘形 83">
            <a:extLst>
              <a:ext uri="{FF2B5EF4-FFF2-40B4-BE49-F238E27FC236}">
                <a16:creationId xmlns:a16="http://schemas.microsoft.com/office/drawing/2014/main" id="{8C82F485-72C6-BB0F-E7E2-00088316C79B}"/>
              </a:ext>
            </a:extLst>
          </p:cNvPr>
          <p:cNvCxnSpPr>
            <a:cxnSpLocks/>
            <a:stCxn id="28" idx="3"/>
            <a:endCxn id="29" idx="1"/>
          </p:cNvCxnSpPr>
          <p:nvPr/>
        </p:nvCxnSpPr>
        <p:spPr>
          <a:xfrm flipV="1">
            <a:off x="4528030" y="5210742"/>
            <a:ext cx="209359" cy="29979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矩形: 圆角 2">
            <a:extLst>
              <a:ext uri="{FF2B5EF4-FFF2-40B4-BE49-F238E27FC236}">
                <a16:creationId xmlns:a16="http://schemas.microsoft.com/office/drawing/2014/main" id="{C324689B-647C-4D1C-F086-BB9E852E0CBC}"/>
              </a:ext>
            </a:extLst>
          </p:cNvPr>
          <p:cNvSpPr/>
          <p:nvPr/>
        </p:nvSpPr>
        <p:spPr>
          <a:xfrm>
            <a:off x="5200107" y="2778055"/>
            <a:ext cx="5377752" cy="3600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模型内部结构改进</a:t>
            </a:r>
            <a:r>
              <a:rPr lang="en-US" altLang="zh-CN" dirty="0">
                <a:solidFill>
                  <a:schemeClr val="tx1"/>
                </a:solidFill>
                <a:latin typeface="黑体" panose="02010609060101010101" pitchFamily="49" charset="-122"/>
                <a:ea typeface="黑体" panose="02010609060101010101" pitchFamily="49" charset="-122"/>
              </a:rPr>
              <a:t>(</a:t>
            </a:r>
            <a:r>
              <a:rPr lang="zh-CN" altLang="en-US" dirty="0">
                <a:solidFill>
                  <a:schemeClr val="tx1"/>
                </a:solidFill>
                <a:latin typeface="黑体" panose="02010609060101010101" pitchFamily="49" charset="-122"/>
                <a:ea typeface="黑体" panose="02010609060101010101" pitchFamily="49" charset="-122"/>
              </a:rPr>
              <a:t>模块插入、修改层数、改进卷积</a:t>
            </a:r>
            <a:r>
              <a:rPr lang="en-US" altLang="zh-CN" dirty="0">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p:txBody>
      </p:sp>
      <p:sp>
        <p:nvSpPr>
          <p:cNvPr id="8" name="矩形: 圆角 7">
            <a:extLst>
              <a:ext uri="{FF2B5EF4-FFF2-40B4-BE49-F238E27FC236}">
                <a16:creationId xmlns:a16="http://schemas.microsoft.com/office/drawing/2014/main" id="{CFEA4906-823C-427B-CC06-293BADB5E95A}"/>
              </a:ext>
            </a:extLst>
          </p:cNvPr>
          <p:cNvSpPr/>
          <p:nvPr/>
        </p:nvSpPr>
        <p:spPr>
          <a:xfrm>
            <a:off x="5215346" y="3165445"/>
            <a:ext cx="2657607" cy="3600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损失函数设计优化</a:t>
            </a:r>
          </a:p>
        </p:txBody>
      </p:sp>
      <p:sp>
        <p:nvSpPr>
          <p:cNvPr id="10" name="矩形: 圆角 9">
            <a:extLst>
              <a:ext uri="{FF2B5EF4-FFF2-40B4-BE49-F238E27FC236}">
                <a16:creationId xmlns:a16="http://schemas.microsoft.com/office/drawing/2014/main" id="{B62D3899-094B-201E-8235-287EF8FFB4DC}"/>
              </a:ext>
            </a:extLst>
          </p:cNvPr>
          <p:cNvSpPr/>
          <p:nvPr/>
        </p:nvSpPr>
        <p:spPr>
          <a:xfrm>
            <a:off x="5200107" y="2387944"/>
            <a:ext cx="5377752" cy="3600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调整预处理参数</a:t>
            </a:r>
            <a:r>
              <a:rPr lang="en-US" altLang="zh-CN" dirty="0">
                <a:solidFill>
                  <a:schemeClr val="tx1"/>
                </a:solidFill>
                <a:latin typeface="黑体" panose="02010609060101010101" pitchFamily="49" charset="-122"/>
                <a:ea typeface="黑体" panose="02010609060101010101" pitchFamily="49" charset="-122"/>
              </a:rPr>
              <a:t>(</a:t>
            </a:r>
            <a:r>
              <a:rPr lang="zh-CN" altLang="en-US" dirty="0">
                <a:solidFill>
                  <a:schemeClr val="tx1"/>
                </a:solidFill>
                <a:latin typeface="黑体" panose="02010609060101010101" pitchFamily="49" charset="-122"/>
                <a:ea typeface="黑体" panose="02010609060101010101" pitchFamily="49" charset="-122"/>
              </a:rPr>
              <a:t>频率</a:t>
            </a:r>
            <a:r>
              <a:rPr lang="en-US" altLang="zh-CN" dirty="0">
                <a:solidFill>
                  <a:schemeClr val="tx1"/>
                </a:solidFill>
                <a:latin typeface="黑体" panose="02010609060101010101" pitchFamily="49" charset="-122"/>
                <a:ea typeface="黑体" panose="02010609060101010101" pitchFamily="49" charset="-122"/>
              </a:rPr>
              <a:t>/</a:t>
            </a:r>
            <a:r>
              <a:rPr lang="zh-CN" altLang="en-US" dirty="0">
                <a:solidFill>
                  <a:schemeClr val="tx1"/>
                </a:solidFill>
                <a:latin typeface="黑体" panose="02010609060101010101" pitchFamily="49" charset="-122"/>
                <a:ea typeface="黑体" panose="02010609060101010101" pitchFamily="49" charset="-122"/>
              </a:rPr>
              <a:t>时间分辨率、窗函数</a:t>
            </a:r>
            <a:r>
              <a:rPr lang="en-US" altLang="zh-CN" dirty="0">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p:txBody>
      </p:sp>
      <p:sp>
        <p:nvSpPr>
          <p:cNvPr id="11" name="矩形: 圆角 10">
            <a:extLst>
              <a:ext uri="{FF2B5EF4-FFF2-40B4-BE49-F238E27FC236}">
                <a16:creationId xmlns:a16="http://schemas.microsoft.com/office/drawing/2014/main" id="{CB001DAC-F116-9AC7-8CAD-3CF36E1FF17C}"/>
              </a:ext>
            </a:extLst>
          </p:cNvPr>
          <p:cNvSpPr/>
          <p:nvPr/>
        </p:nvSpPr>
        <p:spPr>
          <a:xfrm>
            <a:off x="7905012" y="3169947"/>
            <a:ext cx="2657607" cy="3600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24537494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10"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2F1687-212E-D962-8882-39B5447BE60E}"/>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E9703997-1E1C-C79B-B925-37F9B31B93C0}"/>
              </a:ext>
            </a:extLst>
          </p:cNvPr>
          <p:cNvSpPr>
            <a:spLocks noGrp="1"/>
          </p:cNvSpPr>
          <p:nvPr>
            <p:ph type="body" sz="quarter" idx="10"/>
          </p:nvPr>
        </p:nvSpPr>
        <p:spPr/>
        <p:txBody>
          <a:bodyPr/>
          <a:lstStyle/>
          <a:p>
            <a:r>
              <a:rPr lang="zh-CN" altLang="en-US" dirty="0">
                <a:latin typeface="黑体" panose="02010609060101010101" pitchFamily="49" charset="-122"/>
                <a:ea typeface="黑体" panose="02010609060101010101" pitchFamily="49" charset="-122"/>
              </a:rPr>
              <a:t>研究内容与方案</a:t>
            </a:r>
          </a:p>
        </p:txBody>
      </p:sp>
      <p:sp>
        <p:nvSpPr>
          <p:cNvPr id="2" name="文本框 1">
            <a:extLst>
              <a:ext uri="{FF2B5EF4-FFF2-40B4-BE49-F238E27FC236}">
                <a16:creationId xmlns:a16="http://schemas.microsoft.com/office/drawing/2014/main" id="{24453A80-09CA-5F1F-98C9-EB02FB1E1336}"/>
              </a:ext>
            </a:extLst>
          </p:cNvPr>
          <p:cNvSpPr txBox="1"/>
          <p:nvPr/>
        </p:nvSpPr>
        <p:spPr>
          <a:xfrm>
            <a:off x="281748" y="1032936"/>
            <a:ext cx="11628504" cy="646331"/>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为解决当前信号检测研究在</a:t>
            </a:r>
            <a:r>
              <a:rPr lang="zh-CN" altLang="en-US" dirty="0">
                <a:solidFill>
                  <a:srgbClr val="FF0000"/>
                </a:solidFill>
                <a:latin typeface="黑体" panose="02010609060101010101" pitchFamily="49" charset="-122"/>
                <a:ea typeface="黑体" panose="02010609060101010101" pitchFamily="49" charset="-122"/>
              </a:rPr>
              <a:t>真实复杂电磁环境下鲁棒性不足</a:t>
            </a:r>
            <a:r>
              <a:rPr lang="zh-CN" altLang="en-US" dirty="0">
                <a:latin typeface="黑体" panose="02010609060101010101" pitchFamily="49" charset="-122"/>
                <a:ea typeface="黑体" panose="02010609060101010101" pitchFamily="49" charset="-122"/>
              </a:rPr>
              <a:t>的问题，</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本课题将围绕一个</a:t>
            </a:r>
            <a:r>
              <a:rPr lang="zh-CN" altLang="en-US" dirty="0">
                <a:solidFill>
                  <a:srgbClr val="FF0000"/>
                </a:solidFill>
                <a:latin typeface="黑体" panose="02010609060101010101" pitchFamily="49" charset="-122"/>
                <a:ea typeface="黑体" panose="02010609060101010101" pitchFamily="49" charset="-122"/>
              </a:rPr>
              <a:t>更贴近现实环境的高复杂度的数据集</a:t>
            </a:r>
            <a:r>
              <a:rPr lang="zh-CN" altLang="en-US" dirty="0">
                <a:latin typeface="黑体" panose="02010609060101010101" pitchFamily="49" charset="-122"/>
                <a:ea typeface="黑体" panose="02010609060101010101" pitchFamily="49" charset="-122"/>
              </a:rPr>
              <a:t>，对</a:t>
            </a:r>
            <a:r>
              <a:rPr lang="zh-CN" altLang="en-US" dirty="0">
                <a:solidFill>
                  <a:srgbClr val="FF0000"/>
                </a:solidFill>
                <a:latin typeface="黑体" panose="02010609060101010101" pitchFamily="49" charset="-122"/>
                <a:ea typeface="黑体" panose="02010609060101010101" pitchFamily="49" charset="-122"/>
              </a:rPr>
              <a:t>先进的目标检测模型</a:t>
            </a:r>
            <a:r>
              <a:rPr lang="zh-CN" altLang="en-US" dirty="0">
                <a:latin typeface="黑体" panose="02010609060101010101" pitchFamily="49" charset="-122"/>
                <a:ea typeface="黑体" panose="02010609060101010101" pitchFamily="49" charset="-122"/>
              </a:rPr>
              <a:t>进行</a:t>
            </a:r>
            <a:r>
              <a:rPr lang="zh-CN" altLang="en-US" dirty="0">
                <a:solidFill>
                  <a:srgbClr val="FF0000"/>
                </a:solidFill>
                <a:latin typeface="黑体" panose="02010609060101010101" pitchFamily="49" charset="-122"/>
                <a:ea typeface="黑体" panose="02010609060101010101" pitchFamily="49" charset="-122"/>
              </a:rPr>
              <a:t>测试</a:t>
            </a:r>
            <a:r>
              <a:rPr lang="zh-CN" altLang="en-US" dirty="0">
                <a:latin typeface="黑体" panose="02010609060101010101" pitchFamily="49" charset="-122"/>
                <a:ea typeface="黑体" panose="02010609060101010101" pitchFamily="49" charset="-122"/>
              </a:rPr>
              <a:t>并</a:t>
            </a:r>
            <a:r>
              <a:rPr lang="zh-CN" altLang="en-US" dirty="0">
                <a:solidFill>
                  <a:srgbClr val="FF0000"/>
                </a:solidFill>
                <a:latin typeface="黑体" panose="02010609060101010101" pitchFamily="49" charset="-122"/>
                <a:ea typeface="黑体" panose="02010609060101010101" pitchFamily="49" charset="-122"/>
              </a:rPr>
              <a:t>改进</a:t>
            </a:r>
            <a:r>
              <a:rPr lang="zh-CN" altLang="en-US" dirty="0">
                <a:latin typeface="黑体" panose="02010609060101010101" pitchFamily="49" charset="-122"/>
                <a:ea typeface="黑体" panose="02010609060101010101" pitchFamily="49" charset="-122"/>
              </a:rPr>
              <a:t>，从而提升性能：</a:t>
            </a:r>
          </a:p>
        </p:txBody>
      </p:sp>
      <p:sp>
        <p:nvSpPr>
          <p:cNvPr id="4" name="矩形: 圆角 3">
            <a:extLst>
              <a:ext uri="{FF2B5EF4-FFF2-40B4-BE49-F238E27FC236}">
                <a16:creationId xmlns:a16="http://schemas.microsoft.com/office/drawing/2014/main" id="{53C7584B-6487-907D-2F86-9F6D78AEDE66}"/>
              </a:ext>
            </a:extLst>
          </p:cNvPr>
          <p:cNvSpPr/>
          <p:nvPr/>
        </p:nvSpPr>
        <p:spPr>
          <a:xfrm>
            <a:off x="685741" y="3652832"/>
            <a:ext cx="1861926"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复杂环境数据集的分析与处理</a:t>
            </a:r>
          </a:p>
        </p:txBody>
      </p:sp>
      <p:sp>
        <p:nvSpPr>
          <p:cNvPr id="6" name="矩形: 圆角 5">
            <a:extLst>
              <a:ext uri="{FF2B5EF4-FFF2-40B4-BE49-F238E27FC236}">
                <a16:creationId xmlns:a16="http://schemas.microsoft.com/office/drawing/2014/main" id="{8C9C654E-B4EB-7ED9-5941-048FED7A5279}"/>
              </a:ext>
            </a:extLst>
          </p:cNvPr>
          <p:cNvSpPr/>
          <p:nvPr/>
        </p:nvSpPr>
        <p:spPr>
          <a:xfrm>
            <a:off x="2942924" y="3652832"/>
            <a:ext cx="1861926"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基线模型的复现与性能测试</a:t>
            </a:r>
          </a:p>
        </p:txBody>
      </p:sp>
      <p:sp>
        <p:nvSpPr>
          <p:cNvPr id="7" name="矩形: 圆角 6">
            <a:extLst>
              <a:ext uri="{FF2B5EF4-FFF2-40B4-BE49-F238E27FC236}">
                <a16:creationId xmlns:a16="http://schemas.microsoft.com/office/drawing/2014/main" id="{4EB53C37-BAD2-9C97-33FE-79AC2FB295A9}"/>
              </a:ext>
            </a:extLst>
          </p:cNvPr>
          <p:cNvSpPr/>
          <p:nvPr/>
        </p:nvSpPr>
        <p:spPr>
          <a:xfrm>
            <a:off x="5200107" y="3652832"/>
            <a:ext cx="2446145"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模型的针对性改进、训练的针对性优化 </a:t>
            </a:r>
          </a:p>
        </p:txBody>
      </p:sp>
      <p:cxnSp>
        <p:nvCxnSpPr>
          <p:cNvPr id="9" name="直接箭头连接符 8">
            <a:extLst>
              <a:ext uri="{FF2B5EF4-FFF2-40B4-BE49-F238E27FC236}">
                <a16:creationId xmlns:a16="http://schemas.microsoft.com/office/drawing/2014/main" id="{DA4BA7A0-9686-3081-FAB8-6D9F8926D5F8}"/>
              </a:ext>
            </a:extLst>
          </p:cNvPr>
          <p:cNvCxnSpPr>
            <a:stCxn id="4" idx="3"/>
            <a:endCxn id="6" idx="1"/>
          </p:cNvCxnSpPr>
          <p:nvPr/>
        </p:nvCxnSpPr>
        <p:spPr>
          <a:xfrm>
            <a:off x="2547667" y="4012832"/>
            <a:ext cx="395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09FA57DD-2F0A-2613-61C7-5A671DB0C915}"/>
              </a:ext>
            </a:extLst>
          </p:cNvPr>
          <p:cNvCxnSpPr>
            <a:cxnSpLocks/>
            <a:stCxn id="6" idx="3"/>
            <a:endCxn id="7" idx="1"/>
          </p:cNvCxnSpPr>
          <p:nvPr/>
        </p:nvCxnSpPr>
        <p:spPr>
          <a:xfrm>
            <a:off x="4804850" y="4012832"/>
            <a:ext cx="395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6133957A-EAC4-66AA-3495-8CE39CF6D24C}"/>
              </a:ext>
            </a:extLst>
          </p:cNvPr>
          <p:cNvSpPr/>
          <p:nvPr/>
        </p:nvSpPr>
        <p:spPr>
          <a:xfrm>
            <a:off x="285741" y="2365084"/>
            <a:ext cx="141831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分析数据集</a:t>
            </a:r>
          </a:p>
        </p:txBody>
      </p:sp>
      <p:sp>
        <p:nvSpPr>
          <p:cNvPr id="23" name="矩形: 圆角 22">
            <a:extLst>
              <a:ext uri="{FF2B5EF4-FFF2-40B4-BE49-F238E27FC236}">
                <a16:creationId xmlns:a16="http://schemas.microsoft.com/office/drawing/2014/main" id="{6EF3183E-6B51-2D3C-6AA5-DB72088B984F}"/>
              </a:ext>
            </a:extLst>
          </p:cNvPr>
          <p:cNvSpPr/>
          <p:nvPr/>
        </p:nvSpPr>
        <p:spPr>
          <a:xfrm>
            <a:off x="285741" y="2971038"/>
            <a:ext cx="141831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总结特征</a:t>
            </a:r>
          </a:p>
        </p:txBody>
      </p:sp>
      <p:sp>
        <p:nvSpPr>
          <p:cNvPr id="24" name="矩形: 圆角 23">
            <a:extLst>
              <a:ext uri="{FF2B5EF4-FFF2-40B4-BE49-F238E27FC236}">
                <a16:creationId xmlns:a16="http://schemas.microsoft.com/office/drawing/2014/main" id="{4EAECF65-C44E-7B66-091D-3E0B1B00B4A7}"/>
              </a:ext>
            </a:extLst>
          </p:cNvPr>
          <p:cNvSpPr/>
          <p:nvPr/>
        </p:nvSpPr>
        <p:spPr>
          <a:xfrm>
            <a:off x="1977565" y="2519243"/>
            <a:ext cx="1974903" cy="72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设计数据预处理与数据增强方案</a:t>
            </a:r>
          </a:p>
        </p:txBody>
      </p:sp>
      <p:sp>
        <p:nvSpPr>
          <p:cNvPr id="25" name="矩形: 圆角 24">
            <a:extLst>
              <a:ext uri="{FF2B5EF4-FFF2-40B4-BE49-F238E27FC236}">
                <a16:creationId xmlns:a16="http://schemas.microsoft.com/office/drawing/2014/main" id="{6F034B1B-5C3D-8B7F-6D7E-F3F7BEDB3E39}"/>
              </a:ext>
            </a:extLst>
          </p:cNvPr>
          <p:cNvSpPr/>
          <p:nvPr/>
        </p:nvSpPr>
        <p:spPr>
          <a:xfrm>
            <a:off x="1619957" y="4711161"/>
            <a:ext cx="1053877"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YOLO11</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6" name="矩形: 圆角 25">
            <a:extLst>
              <a:ext uri="{FF2B5EF4-FFF2-40B4-BE49-F238E27FC236}">
                <a16:creationId xmlns:a16="http://schemas.microsoft.com/office/drawing/2014/main" id="{13328451-85B7-DDF3-F034-4ADA36706783}"/>
              </a:ext>
            </a:extLst>
          </p:cNvPr>
          <p:cNvSpPr/>
          <p:nvPr/>
        </p:nvSpPr>
        <p:spPr>
          <a:xfrm>
            <a:off x="1619957" y="5211556"/>
            <a:ext cx="1053877"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RT-DETR</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7" name="矩形: 圆角 26">
            <a:extLst>
              <a:ext uri="{FF2B5EF4-FFF2-40B4-BE49-F238E27FC236}">
                <a16:creationId xmlns:a16="http://schemas.microsoft.com/office/drawing/2014/main" id="{33B79F68-EF09-523E-74AD-9359E699B355}"/>
              </a:ext>
            </a:extLst>
          </p:cNvPr>
          <p:cNvSpPr/>
          <p:nvPr/>
        </p:nvSpPr>
        <p:spPr>
          <a:xfrm>
            <a:off x="2851300" y="4645937"/>
            <a:ext cx="167673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PR</a:t>
            </a:r>
            <a:r>
              <a:rPr lang="zh-CN" altLang="en-US" dirty="0">
                <a:solidFill>
                  <a:schemeClr val="tx1"/>
                </a:solidFill>
                <a:latin typeface="黑体" panose="02010609060101010101" pitchFamily="49" charset="-122"/>
                <a:ea typeface="黑体" panose="02010609060101010101" pitchFamily="49" charset="-122"/>
              </a:rPr>
              <a:t>曲线、</a:t>
            </a:r>
            <a:r>
              <a:rPr lang="en-US" altLang="zh-CN" dirty="0">
                <a:solidFill>
                  <a:schemeClr val="tx1"/>
                </a:solidFill>
                <a:latin typeface="黑体" panose="02010609060101010101" pitchFamily="49" charset="-122"/>
                <a:ea typeface="黑体" panose="02010609060101010101" pitchFamily="49" charset="-122"/>
              </a:rPr>
              <a:t>mAP</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8" name="矩形: 圆角 27">
            <a:extLst>
              <a:ext uri="{FF2B5EF4-FFF2-40B4-BE49-F238E27FC236}">
                <a16:creationId xmlns:a16="http://schemas.microsoft.com/office/drawing/2014/main" id="{16247735-10F2-F6D2-2903-00066973C4F7}"/>
              </a:ext>
            </a:extLst>
          </p:cNvPr>
          <p:cNvSpPr/>
          <p:nvPr/>
        </p:nvSpPr>
        <p:spPr>
          <a:xfrm>
            <a:off x="2851300" y="5150533"/>
            <a:ext cx="1676730" cy="72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可视化验证集推理结果</a:t>
            </a:r>
          </a:p>
        </p:txBody>
      </p:sp>
      <p:sp>
        <p:nvSpPr>
          <p:cNvPr id="29" name="矩形: 圆角 28">
            <a:extLst>
              <a:ext uri="{FF2B5EF4-FFF2-40B4-BE49-F238E27FC236}">
                <a16:creationId xmlns:a16="http://schemas.microsoft.com/office/drawing/2014/main" id="{87C7BB5B-9004-A3E2-7BF3-83E9AFA16C07}"/>
              </a:ext>
            </a:extLst>
          </p:cNvPr>
          <p:cNvSpPr/>
          <p:nvPr/>
        </p:nvSpPr>
        <p:spPr>
          <a:xfrm>
            <a:off x="4737389" y="4886742"/>
            <a:ext cx="1273357" cy="648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分析</a:t>
            </a:r>
            <a:endParaRPr lang="en-US" altLang="zh-CN" dirty="0">
              <a:solidFill>
                <a:schemeClr val="tx1"/>
              </a:solidFill>
              <a:latin typeface="黑体" panose="02010609060101010101" pitchFamily="49" charset="-122"/>
              <a:ea typeface="黑体" panose="02010609060101010101" pitchFamily="49" charset="-122"/>
            </a:endParaRPr>
          </a:p>
          <a:p>
            <a:pPr algn="ctr"/>
            <a:r>
              <a:rPr lang="zh-CN" altLang="en-US" dirty="0">
                <a:solidFill>
                  <a:schemeClr val="tx1"/>
                </a:solidFill>
                <a:latin typeface="黑体" panose="02010609060101010101" pitchFamily="49" charset="-122"/>
                <a:ea typeface="黑体" panose="02010609060101010101" pitchFamily="49" charset="-122"/>
              </a:rPr>
              <a:t>性能瓶颈</a:t>
            </a:r>
          </a:p>
        </p:txBody>
      </p:sp>
      <p:cxnSp>
        <p:nvCxnSpPr>
          <p:cNvPr id="61" name="直接箭头连接符 60">
            <a:extLst>
              <a:ext uri="{FF2B5EF4-FFF2-40B4-BE49-F238E27FC236}">
                <a16:creationId xmlns:a16="http://schemas.microsoft.com/office/drawing/2014/main" id="{7DCDBC95-1C36-4C8F-5CA1-1511E8A2A1A3}"/>
              </a:ext>
            </a:extLst>
          </p:cNvPr>
          <p:cNvCxnSpPr>
            <a:stCxn id="22" idx="2"/>
            <a:endCxn id="23" idx="0"/>
          </p:cNvCxnSpPr>
          <p:nvPr/>
        </p:nvCxnSpPr>
        <p:spPr>
          <a:xfrm>
            <a:off x="994896" y="2776322"/>
            <a:ext cx="0" cy="194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95586AC9-B3F5-8597-E569-0BDF47CE8887}"/>
              </a:ext>
            </a:extLst>
          </p:cNvPr>
          <p:cNvCxnSpPr>
            <a:stCxn id="23" idx="3"/>
            <a:endCxn id="24" idx="1"/>
          </p:cNvCxnSpPr>
          <p:nvPr/>
        </p:nvCxnSpPr>
        <p:spPr>
          <a:xfrm flipV="1">
            <a:off x="1704051" y="2879243"/>
            <a:ext cx="273514" cy="297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0FD7F7D5-B371-C715-083C-1760B0E04635}"/>
              </a:ext>
            </a:extLst>
          </p:cNvPr>
          <p:cNvCxnSpPr>
            <a:stCxn id="22" idx="3"/>
            <a:endCxn id="24" idx="1"/>
          </p:cNvCxnSpPr>
          <p:nvPr/>
        </p:nvCxnSpPr>
        <p:spPr>
          <a:xfrm>
            <a:off x="1704051" y="2570703"/>
            <a:ext cx="273514" cy="308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矩形: 圆角 66">
            <a:extLst>
              <a:ext uri="{FF2B5EF4-FFF2-40B4-BE49-F238E27FC236}">
                <a16:creationId xmlns:a16="http://schemas.microsoft.com/office/drawing/2014/main" id="{DDFED967-18F5-01F9-46B7-8D9BCBF59CC1}"/>
              </a:ext>
            </a:extLst>
          </p:cNvPr>
          <p:cNvSpPr/>
          <p:nvPr/>
        </p:nvSpPr>
        <p:spPr>
          <a:xfrm>
            <a:off x="187664" y="2284438"/>
            <a:ext cx="3838949" cy="1188394"/>
          </a:xfrm>
          <a:prstGeom prst="roundRect">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8" name="矩形: 圆角 67">
            <a:extLst>
              <a:ext uri="{FF2B5EF4-FFF2-40B4-BE49-F238E27FC236}">
                <a16:creationId xmlns:a16="http://schemas.microsoft.com/office/drawing/2014/main" id="{C412D81D-D16F-AE6A-C6FC-ED92929FEF0E}"/>
              </a:ext>
            </a:extLst>
          </p:cNvPr>
          <p:cNvSpPr/>
          <p:nvPr/>
        </p:nvSpPr>
        <p:spPr>
          <a:xfrm>
            <a:off x="1531699" y="4552832"/>
            <a:ext cx="4561196" cy="1390768"/>
          </a:xfrm>
          <a:prstGeom prst="roundRect">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cxnSp>
        <p:nvCxnSpPr>
          <p:cNvPr id="76" name="连接符: 肘形 75">
            <a:extLst>
              <a:ext uri="{FF2B5EF4-FFF2-40B4-BE49-F238E27FC236}">
                <a16:creationId xmlns:a16="http://schemas.microsoft.com/office/drawing/2014/main" id="{6D84D6AE-D594-5A2F-5E42-74C33D44D783}"/>
              </a:ext>
            </a:extLst>
          </p:cNvPr>
          <p:cNvCxnSpPr>
            <a:stCxn id="25" idx="3"/>
            <a:endCxn id="28" idx="1"/>
          </p:cNvCxnSpPr>
          <p:nvPr/>
        </p:nvCxnSpPr>
        <p:spPr>
          <a:xfrm>
            <a:off x="2673834" y="4916780"/>
            <a:ext cx="177466" cy="5937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连接符: 肘形 77">
            <a:extLst>
              <a:ext uri="{FF2B5EF4-FFF2-40B4-BE49-F238E27FC236}">
                <a16:creationId xmlns:a16="http://schemas.microsoft.com/office/drawing/2014/main" id="{70B5C7AF-46F5-C96C-54DB-10952C5B2EC1}"/>
              </a:ext>
            </a:extLst>
          </p:cNvPr>
          <p:cNvCxnSpPr>
            <a:stCxn id="26" idx="3"/>
            <a:endCxn id="28" idx="1"/>
          </p:cNvCxnSpPr>
          <p:nvPr/>
        </p:nvCxnSpPr>
        <p:spPr>
          <a:xfrm>
            <a:off x="2673834" y="5417175"/>
            <a:ext cx="177466" cy="9335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连接符: 肘形 79">
            <a:extLst>
              <a:ext uri="{FF2B5EF4-FFF2-40B4-BE49-F238E27FC236}">
                <a16:creationId xmlns:a16="http://schemas.microsoft.com/office/drawing/2014/main" id="{DC766D26-832E-2CF0-4B0F-509698BB8FCE}"/>
              </a:ext>
            </a:extLst>
          </p:cNvPr>
          <p:cNvCxnSpPr>
            <a:stCxn id="26" idx="3"/>
            <a:endCxn id="27" idx="1"/>
          </p:cNvCxnSpPr>
          <p:nvPr/>
        </p:nvCxnSpPr>
        <p:spPr>
          <a:xfrm flipV="1">
            <a:off x="2673834" y="4851556"/>
            <a:ext cx="177466" cy="5656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连接符: 肘形 81">
            <a:extLst>
              <a:ext uri="{FF2B5EF4-FFF2-40B4-BE49-F238E27FC236}">
                <a16:creationId xmlns:a16="http://schemas.microsoft.com/office/drawing/2014/main" id="{3901B3C6-51D6-89C1-5C27-C6D690BC31D5}"/>
              </a:ext>
            </a:extLst>
          </p:cNvPr>
          <p:cNvCxnSpPr>
            <a:cxnSpLocks/>
            <a:stCxn id="27" idx="3"/>
            <a:endCxn id="29" idx="1"/>
          </p:cNvCxnSpPr>
          <p:nvPr/>
        </p:nvCxnSpPr>
        <p:spPr>
          <a:xfrm>
            <a:off x="4528030" y="4851556"/>
            <a:ext cx="209359" cy="35918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连接符: 肘形 83">
            <a:extLst>
              <a:ext uri="{FF2B5EF4-FFF2-40B4-BE49-F238E27FC236}">
                <a16:creationId xmlns:a16="http://schemas.microsoft.com/office/drawing/2014/main" id="{C9DC0EF8-75E0-03BD-0A86-419794A56D40}"/>
              </a:ext>
            </a:extLst>
          </p:cNvPr>
          <p:cNvCxnSpPr>
            <a:cxnSpLocks/>
            <a:stCxn id="28" idx="3"/>
            <a:endCxn id="29" idx="1"/>
          </p:cNvCxnSpPr>
          <p:nvPr/>
        </p:nvCxnSpPr>
        <p:spPr>
          <a:xfrm flipV="1">
            <a:off x="4528030" y="5210742"/>
            <a:ext cx="209359" cy="29979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矩形: 圆角 2">
            <a:extLst>
              <a:ext uri="{FF2B5EF4-FFF2-40B4-BE49-F238E27FC236}">
                <a16:creationId xmlns:a16="http://schemas.microsoft.com/office/drawing/2014/main" id="{92F13114-7592-D4AF-A16A-E12091B544DD}"/>
              </a:ext>
            </a:extLst>
          </p:cNvPr>
          <p:cNvSpPr/>
          <p:nvPr/>
        </p:nvSpPr>
        <p:spPr>
          <a:xfrm>
            <a:off x="5200107" y="2778055"/>
            <a:ext cx="5377752" cy="3600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模型内部结构改进</a:t>
            </a:r>
            <a:r>
              <a:rPr lang="en-US" altLang="zh-CN" dirty="0">
                <a:solidFill>
                  <a:schemeClr val="tx1"/>
                </a:solidFill>
                <a:latin typeface="黑体" panose="02010609060101010101" pitchFamily="49" charset="-122"/>
                <a:ea typeface="黑体" panose="02010609060101010101" pitchFamily="49" charset="-122"/>
              </a:rPr>
              <a:t>(</a:t>
            </a:r>
            <a:r>
              <a:rPr lang="zh-CN" altLang="en-US" dirty="0">
                <a:solidFill>
                  <a:schemeClr val="tx1"/>
                </a:solidFill>
                <a:latin typeface="黑体" panose="02010609060101010101" pitchFamily="49" charset="-122"/>
                <a:ea typeface="黑体" panose="02010609060101010101" pitchFamily="49" charset="-122"/>
              </a:rPr>
              <a:t>模块插入、修改层数、改进卷积</a:t>
            </a:r>
            <a:r>
              <a:rPr lang="en-US" altLang="zh-CN" dirty="0">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p:txBody>
      </p:sp>
      <p:sp>
        <p:nvSpPr>
          <p:cNvPr id="8" name="矩形: 圆角 7">
            <a:extLst>
              <a:ext uri="{FF2B5EF4-FFF2-40B4-BE49-F238E27FC236}">
                <a16:creationId xmlns:a16="http://schemas.microsoft.com/office/drawing/2014/main" id="{FACCBEBD-BA2D-2EFC-5D24-0718444DD7EC}"/>
              </a:ext>
            </a:extLst>
          </p:cNvPr>
          <p:cNvSpPr/>
          <p:nvPr/>
        </p:nvSpPr>
        <p:spPr>
          <a:xfrm>
            <a:off x="5215346" y="3165445"/>
            <a:ext cx="2657607" cy="3600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损失函数设计优化</a:t>
            </a:r>
          </a:p>
        </p:txBody>
      </p:sp>
      <p:sp>
        <p:nvSpPr>
          <p:cNvPr id="10" name="矩形: 圆角 9">
            <a:extLst>
              <a:ext uri="{FF2B5EF4-FFF2-40B4-BE49-F238E27FC236}">
                <a16:creationId xmlns:a16="http://schemas.microsoft.com/office/drawing/2014/main" id="{0B85DB7C-991A-327A-1F44-3C43AE5EF217}"/>
              </a:ext>
            </a:extLst>
          </p:cNvPr>
          <p:cNvSpPr/>
          <p:nvPr/>
        </p:nvSpPr>
        <p:spPr>
          <a:xfrm>
            <a:off x="5200107" y="2387944"/>
            <a:ext cx="5377752" cy="3600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调整预处理参数</a:t>
            </a:r>
            <a:r>
              <a:rPr lang="en-US" altLang="zh-CN" dirty="0">
                <a:solidFill>
                  <a:schemeClr val="tx1"/>
                </a:solidFill>
                <a:latin typeface="黑体" panose="02010609060101010101" pitchFamily="49" charset="-122"/>
                <a:ea typeface="黑体" panose="02010609060101010101" pitchFamily="49" charset="-122"/>
              </a:rPr>
              <a:t>(</a:t>
            </a:r>
            <a:r>
              <a:rPr lang="zh-CN" altLang="en-US" dirty="0">
                <a:solidFill>
                  <a:schemeClr val="tx1"/>
                </a:solidFill>
                <a:latin typeface="黑体" panose="02010609060101010101" pitchFamily="49" charset="-122"/>
                <a:ea typeface="黑体" panose="02010609060101010101" pitchFamily="49" charset="-122"/>
              </a:rPr>
              <a:t>频率</a:t>
            </a:r>
            <a:r>
              <a:rPr lang="en-US" altLang="zh-CN" dirty="0">
                <a:solidFill>
                  <a:schemeClr val="tx1"/>
                </a:solidFill>
                <a:latin typeface="黑体" panose="02010609060101010101" pitchFamily="49" charset="-122"/>
                <a:ea typeface="黑体" panose="02010609060101010101" pitchFamily="49" charset="-122"/>
              </a:rPr>
              <a:t>/</a:t>
            </a:r>
            <a:r>
              <a:rPr lang="zh-CN" altLang="en-US" dirty="0">
                <a:solidFill>
                  <a:schemeClr val="tx1"/>
                </a:solidFill>
                <a:latin typeface="黑体" panose="02010609060101010101" pitchFamily="49" charset="-122"/>
                <a:ea typeface="黑体" panose="02010609060101010101" pitchFamily="49" charset="-122"/>
              </a:rPr>
              <a:t>时间分辨率、窗函数</a:t>
            </a:r>
            <a:r>
              <a:rPr lang="en-US" altLang="zh-CN" dirty="0">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p:txBody>
      </p:sp>
      <p:sp>
        <p:nvSpPr>
          <p:cNvPr id="11" name="矩形: 圆角 10">
            <a:extLst>
              <a:ext uri="{FF2B5EF4-FFF2-40B4-BE49-F238E27FC236}">
                <a16:creationId xmlns:a16="http://schemas.microsoft.com/office/drawing/2014/main" id="{43A0633E-FFA7-6371-F5FE-2177FDCBDD11}"/>
              </a:ext>
            </a:extLst>
          </p:cNvPr>
          <p:cNvSpPr/>
          <p:nvPr/>
        </p:nvSpPr>
        <p:spPr>
          <a:xfrm>
            <a:off x="7905012" y="3169947"/>
            <a:ext cx="2657607" cy="3600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p:txBody>
      </p:sp>
      <p:sp>
        <p:nvSpPr>
          <p:cNvPr id="12" name="矩形: 圆角 11">
            <a:extLst>
              <a:ext uri="{FF2B5EF4-FFF2-40B4-BE49-F238E27FC236}">
                <a16:creationId xmlns:a16="http://schemas.microsoft.com/office/drawing/2014/main" id="{12B00A41-411D-5848-54AD-0677541EC6B2}"/>
              </a:ext>
            </a:extLst>
          </p:cNvPr>
          <p:cNvSpPr/>
          <p:nvPr/>
        </p:nvSpPr>
        <p:spPr>
          <a:xfrm>
            <a:off x="8041509" y="3652832"/>
            <a:ext cx="1475705"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对比实验、消融实验</a:t>
            </a:r>
          </a:p>
        </p:txBody>
      </p:sp>
      <p:cxnSp>
        <p:nvCxnSpPr>
          <p:cNvPr id="14" name="直接箭头连接符 13">
            <a:extLst>
              <a:ext uri="{FF2B5EF4-FFF2-40B4-BE49-F238E27FC236}">
                <a16:creationId xmlns:a16="http://schemas.microsoft.com/office/drawing/2014/main" id="{40ECC0BD-FE1C-F31F-6B59-9D9F2985FE6F}"/>
              </a:ext>
            </a:extLst>
          </p:cNvPr>
          <p:cNvCxnSpPr>
            <a:endCxn id="12" idx="1"/>
          </p:cNvCxnSpPr>
          <p:nvPr/>
        </p:nvCxnSpPr>
        <p:spPr>
          <a:xfrm>
            <a:off x="7646252" y="4012832"/>
            <a:ext cx="395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连接符: 肘形 14">
            <a:extLst>
              <a:ext uri="{FF2B5EF4-FFF2-40B4-BE49-F238E27FC236}">
                <a16:creationId xmlns:a16="http://schemas.microsoft.com/office/drawing/2014/main" id="{8007CC9C-3ED0-3B19-7A74-E63242111E36}"/>
              </a:ext>
            </a:extLst>
          </p:cNvPr>
          <p:cNvCxnSpPr>
            <a:cxnSpLocks/>
            <a:stCxn id="12" idx="2"/>
          </p:cNvCxnSpPr>
          <p:nvPr/>
        </p:nvCxnSpPr>
        <p:spPr>
          <a:xfrm rot="5400000">
            <a:off x="7601271" y="3194741"/>
            <a:ext cx="12700" cy="2356182"/>
          </a:xfrm>
          <a:prstGeom prst="bentConnector3">
            <a:avLst>
              <a:gd name="adj1" fmla="val 2634780"/>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627745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77802-29BA-591A-0B4B-757E10521600}"/>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2580DF3F-2CC3-FF70-252B-0EE910308FC9}"/>
              </a:ext>
            </a:extLst>
          </p:cNvPr>
          <p:cNvSpPr>
            <a:spLocks noGrp="1"/>
          </p:cNvSpPr>
          <p:nvPr>
            <p:ph type="body" sz="quarter" idx="10"/>
          </p:nvPr>
        </p:nvSpPr>
        <p:spPr/>
        <p:txBody>
          <a:bodyPr/>
          <a:lstStyle/>
          <a:p>
            <a:r>
              <a:rPr lang="zh-CN" altLang="en-US" dirty="0">
                <a:latin typeface="黑体" panose="02010609060101010101" pitchFamily="49" charset="-122"/>
                <a:ea typeface="黑体" panose="02010609060101010101" pitchFamily="49" charset="-122"/>
              </a:rPr>
              <a:t>研究内容与方案</a:t>
            </a:r>
          </a:p>
        </p:txBody>
      </p:sp>
      <p:sp>
        <p:nvSpPr>
          <p:cNvPr id="2" name="文本框 1">
            <a:extLst>
              <a:ext uri="{FF2B5EF4-FFF2-40B4-BE49-F238E27FC236}">
                <a16:creationId xmlns:a16="http://schemas.microsoft.com/office/drawing/2014/main" id="{7A52165D-8417-20C6-CF6E-EC8EFBF54EDC}"/>
              </a:ext>
            </a:extLst>
          </p:cNvPr>
          <p:cNvSpPr txBox="1"/>
          <p:nvPr/>
        </p:nvSpPr>
        <p:spPr>
          <a:xfrm>
            <a:off x="281748" y="1032936"/>
            <a:ext cx="11628504" cy="646331"/>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为解决当前信号检测研究在</a:t>
            </a:r>
            <a:r>
              <a:rPr lang="zh-CN" altLang="en-US" dirty="0">
                <a:solidFill>
                  <a:srgbClr val="FF0000"/>
                </a:solidFill>
                <a:latin typeface="黑体" panose="02010609060101010101" pitchFamily="49" charset="-122"/>
                <a:ea typeface="黑体" panose="02010609060101010101" pitchFamily="49" charset="-122"/>
              </a:rPr>
              <a:t>真实复杂电磁环境下鲁棒性不足</a:t>
            </a:r>
            <a:r>
              <a:rPr lang="zh-CN" altLang="en-US" dirty="0">
                <a:latin typeface="黑体" panose="02010609060101010101" pitchFamily="49" charset="-122"/>
                <a:ea typeface="黑体" panose="02010609060101010101" pitchFamily="49" charset="-122"/>
              </a:rPr>
              <a:t>的问题，</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本课题将围绕一个</a:t>
            </a:r>
            <a:r>
              <a:rPr lang="zh-CN" altLang="en-US" dirty="0">
                <a:solidFill>
                  <a:srgbClr val="FF0000"/>
                </a:solidFill>
                <a:latin typeface="黑体" panose="02010609060101010101" pitchFamily="49" charset="-122"/>
                <a:ea typeface="黑体" panose="02010609060101010101" pitchFamily="49" charset="-122"/>
              </a:rPr>
              <a:t>更贴近现实环境的高复杂度的数据集</a:t>
            </a:r>
            <a:r>
              <a:rPr lang="zh-CN" altLang="en-US" dirty="0">
                <a:latin typeface="黑体" panose="02010609060101010101" pitchFamily="49" charset="-122"/>
                <a:ea typeface="黑体" panose="02010609060101010101" pitchFamily="49" charset="-122"/>
              </a:rPr>
              <a:t>，对</a:t>
            </a:r>
            <a:r>
              <a:rPr lang="zh-CN" altLang="en-US" dirty="0">
                <a:solidFill>
                  <a:srgbClr val="FF0000"/>
                </a:solidFill>
                <a:latin typeface="黑体" panose="02010609060101010101" pitchFamily="49" charset="-122"/>
                <a:ea typeface="黑体" panose="02010609060101010101" pitchFamily="49" charset="-122"/>
              </a:rPr>
              <a:t>先进的目标检测模型</a:t>
            </a:r>
            <a:r>
              <a:rPr lang="zh-CN" altLang="en-US" dirty="0">
                <a:latin typeface="黑体" panose="02010609060101010101" pitchFamily="49" charset="-122"/>
                <a:ea typeface="黑体" panose="02010609060101010101" pitchFamily="49" charset="-122"/>
              </a:rPr>
              <a:t>进行</a:t>
            </a:r>
            <a:r>
              <a:rPr lang="zh-CN" altLang="en-US" dirty="0">
                <a:solidFill>
                  <a:srgbClr val="FF0000"/>
                </a:solidFill>
                <a:latin typeface="黑体" panose="02010609060101010101" pitchFamily="49" charset="-122"/>
                <a:ea typeface="黑体" panose="02010609060101010101" pitchFamily="49" charset="-122"/>
              </a:rPr>
              <a:t>测试</a:t>
            </a:r>
            <a:r>
              <a:rPr lang="zh-CN" altLang="en-US" dirty="0">
                <a:latin typeface="黑体" panose="02010609060101010101" pitchFamily="49" charset="-122"/>
                <a:ea typeface="黑体" panose="02010609060101010101" pitchFamily="49" charset="-122"/>
              </a:rPr>
              <a:t>并</a:t>
            </a:r>
            <a:r>
              <a:rPr lang="zh-CN" altLang="en-US" dirty="0">
                <a:solidFill>
                  <a:srgbClr val="FF0000"/>
                </a:solidFill>
                <a:latin typeface="黑体" panose="02010609060101010101" pitchFamily="49" charset="-122"/>
                <a:ea typeface="黑体" panose="02010609060101010101" pitchFamily="49" charset="-122"/>
              </a:rPr>
              <a:t>改进</a:t>
            </a:r>
            <a:r>
              <a:rPr lang="zh-CN" altLang="en-US" dirty="0">
                <a:latin typeface="黑体" panose="02010609060101010101" pitchFamily="49" charset="-122"/>
                <a:ea typeface="黑体" panose="02010609060101010101" pitchFamily="49" charset="-122"/>
              </a:rPr>
              <a:t>，从而提升性能：</a:t>
            </a:r>
          </a:p>
        </p:txBody>
      </p:sp>
      <p:sp>
        <p:nvSpPr>
          <p:cNvPr id="4" name="矩形: 圆角 3">
            <a:extLst>
              <a:ext uri="{FF2B5EF4-FFF2-40B4-BE49-F238E27FC236}">
                <a16:creationId xmlns:a16="http://schemas.microsoft.com/office/drawing/2014/main" id="{FA1C836D-65D8-FDAA-5D20-4010976BDB61}"/>
              </a:ext>
            </a:extLst>
          </p:cNvPr>
          <p:cNvSpPr/>
          <p:nvPr/>
        </p:nvSpPr>
        <p:spPr>
          <a:xfrm>
            <a:off x="685741" y="3652832"/>
            <a:ext cx="1861926"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复杂环境数据集的分析与处理</a:t>
            </a:r>
          </a:p>
        </p:txBody>
      </p:sp>
      <p:sp>
        <p:nvSpPr>
          <p:cNvPr id="6" name="矩形: 圆角 5">
            <a:extLst>
              <a:ext uri="{FF2B5EF4-FFF2-40B4-BE49-F238E27FC236}">
                <a16:creationId xmlns:a16="http://schemas.microsoft.com/office/drawing/2014/main" id="{FEC2739D-9109-9054-EE10-C19D500D8EE8}"/>
              </a:ext>
            </a:extLst>
          </p:cNvPr>
          <p:cNvSpPr/>
          <p:nvPr/>
        </p:nvSpPr>
        <p:spPr>
          <a:xfrm>
            <a:off x="2942924" y="3652832"/>
            <a:ext cx="1861926"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基线模型的复现与性能测试</a:t>
            </a:r>
          </a:p>
        </p:txBody>
      </p:sp>
      <p:sp>
        <p:nvSpPr>
          <p:cNvPr id="7" name="矩形: 圆角 6">
            <a:extLst>
              <a:ext uri="{FF2B5EF4-FFF2-40B4-BE49-F238E27FC236}">
                <a16:creationId xmlns:a16="http://schemas.microsoft.com/office/drawing/2014/main" id="{B6B6D171-DCA6-FA30-54C2-B592DB4FDEB3}"/>
              </a:ext>
            </a:extLst>
          </p:cNvPr>
          <p:cNvSpPr/>
          <p:nvPr/>
        </p:nvSpPr>
        <p:spPr>
          <a:xfrm>
            <a:off x="5200107" y="3652832"/>
            <a:ext cx="2446145"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模型的针对性改进、训练的针对性优化 </a:t>
            </a:r>
          </a:p>
        </p:txBody>
      </p:sp>
      <p:cxnSp>
        <p:nvCxnSpPr>
          <p:cNvPr id="9" name="直接箭头连接符 8">
            <a:extLst>
              <a:ext uri="{FF2B5EF4-FFF2-40B4-BE49-F238E27FC236}">
                <a16:creationId xmlns:a16="http://schemas.microsoft.com/office/drawing/2014/main" id="{5D2AC451-97FA-E4BB-DED0-6DC529AE8C45}"/>
              </a:ext>
            </a:extLst>
          </p:cNvPr>
          <p:cNvCxnSpPr>
            <a:stCxn id="4" idx="3"/>
            <a:endCxn id="6" idx="1"/>
          </p:cNvCxnSpPr>
          <p:nvPr/>
        </p:nvCxnSpPr>
        <p:spPr>
          <a:xfrm>
            <a:off x="2547667" y="4012832"/>
            <a:ext cx="395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011D9457-E62E-59A9-62F8-76CA0A5EB478}"/>
              </a:ext>
            </a:extLst>
          </p:cNvPr>
          <p:cNvCxnSpPr>
            <a:cxnSpLocks/>
            <a:stCxn id="6" idx="3"/>
            <a:endCxn id="7" idx="1"/>
          </p:cNvCxnSpPr>
          <p:nvPr/>
        </p:nvCxnSpPr>
        <p:spPr>
          <a:xfrm>
            <a:off x="4804850" y="4012832"/>
            <a:ext cx="395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5E532DA2-09C2-3CCD-6924-662C946D118B}"/>
              </a:ext>
            </a:extLst>
          </p:cNvPr>
          <p:cNvSpPr/>
          <p:nvPr/>
        </p:nvSpPr>
        <p:spPr>
          <a:xfrm>
            <a:off x="285741" y="2365084"/>
            <a:ext cx="141831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分析数据集</a:t>
            </a:r>
          </a:p>
        </p:txBody>
      </p:sp>
      <p:sp>
        <p:nvSpPr>
          <p:cNvPr id="23" name="矩形: 圆角 22">
            <a:extLst>
              <a:ext uri="{FF2B5EF4-FFF2-40B4-BE49-F238E27FC236}">
                <a16:creationId xmlns:a16="http://schemas.microsoft.com/office/drawing/2014/main" id="{505C0A5D-F7D9-C6CE-8B0D-68F80C4EAEF1}"/>
              </a:ext>
            </a:extLst>
          </p:cNvPr>
          <p:cNvSpPr/>
          <p:nvPr/>
        </p:nvSpPr>
        <p:spPr>
          <a:xfrm>
            <a:off x="285741" y="2971038"/>
            <a:ext cx="141831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总结特征</a:t>
            </a:r>
          </a:p>
        </p:txBody>
      </p:sp>
      <p:sp>
        <p:nvSpPr>
          <p:cNvPr id="24" name="矩形: 圆角 23">
            <a:extLst>
              <a:ext uri="{FF2B5EF4-FFF2-40B4-BE49-F238E27FC236}">
                <a16:creationId xmlns:a16="http://schemas.microsoft.com/office/drawing/2014/main" id="{9AF9C40E-7972-1671-6103-DF34A3B5B7F3}"/>
              </a:ext>
            </a:extLst>
          </p:cNvPr>
          <p:cNvSpPr/>
          <p:nvPr/>
        </p:nvSpPr>
        <p:spPr>
          <a:xfrm>
            <a:off x="1977565" y="2519243"/>
            <a:ext cx="1974903" cy="72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设计数据预处理与数据增强方案</a:t>
            </a:r>
          </a:p>
        </p:txBody>
      </p:sp>
      <p:sp>
        <p:nvSpPr>
          <p:cNvPr id="25" name="矩形: 圆角 24">
            <a:extLst>
              <a:ext uri="{FF2B5EF4-FFF2-40B4-BE49-F238E27FC236}">
                <a16:creationId xmlns:a16="http://schemas.microsoft.com/office/drawing/2014/main" id="{C20559E9-5019-3D1D-2CB8-8C6E5831AB62}"/>
              </a:ext>
            </a:extLst>
          </p:cNvPr>
          <p:cNvSpPr/>
          <p:nvPr/>
        </p:nvSpPr>
        <p:spPr>
          <a:xfrm>
            <a:off x="1619957" y="4711161"/>
            <a:ext cx="1053877"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YOLO11</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6" name="矩形: 圆角 25">
            <a:extLst>
              <a:ext uri="{FF2B5EF4-FFF2-40B4-BE49-F238E27FC236}">
                <a16:creationId xmlns:a16="http://schemas.microsoft.com/office/drawing/2014/main" id="{4551A43B-24F3-E833-E682-31ED1B3D60BF}"/>
              </a:ext>
            </a:extLst>
          </p:cNvPr>
          <p:cNvSpPr/>
          <p:nvPr/>
        </p:nvSpPr>
        <p:spPr>
          <a:xfrm>
            <a:off x="1619957" y="5211556"/>
            <a:ext cx="1053877"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RT-DETR</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7" name="矩形: 圆角 26">
            <a:extLst>
              <a:ext uri="{FF2B5EF4-FFF2-40B4-BE49-F238E27FC236}">
                <a16:creationId xmlns:a16="http://schemas.microsoft.com/office/drawing/2014/main" id="{789967DB-0FF4-9DB3-FC5E-305031E6DEB3}"/>
              </a:ext>
            </a:extLst>
          </p:cNvPr>
          <p:cNvSpPr/>
          <p:nvPr/>
        </p:nvSpPr>
        <p:spPr>
          <a:xfrm>
            <a:off x="2851300" y="4645937"/>
            <a:ext cx="167673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PR</a:t>
            </a:r>
            <a:r>
              <a:rPr lang="zh-CN" altLang="en-US" dirty="0">
                <a:solidFill>
                  <a:schemeClr val="tx1"/>
                </a:solidFill>
                <a:latin typeface="黑体" panose="02010609060101010101" pitchFamily="49" charset="-122"/>
                <a:ea typeface="黑体" panose="02010609060101010101" pitchFamily="49" charset="-122"/>
              </a:rPr>
              <a:t>曲线、</a:t>
            </a:r>
            <a:r>
              <a:rPr lang="en-US" altLang="zh-CN" dirty="0">
                <a:solidFill>
                  <a:schemeClr val="tx1"/>
                </a:solidFill>
                <a:latin typeface="黑体" panose="02010609060101010101" pitchFamily="49" charset="-122"/>
                <a:ea typeface="黑体" panose="02010609060101010101" pitchFamily="49" charset="-122"/>
              </a:rPr>
              <a:t>mAP</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8" name="矩形: 圆角 27">
            <a:extLst>
              <a:ext uri="{FF2B5EF4-FFF2-40B4-BE49-F238E27FC236}">
                <a16:creationId xmlns:a16="http://schemas.microsoft.com/office/drawing/2014/main" id="{BD9F6E16-1ECD-F300-E92B-90E691E78040}"/>
              </a:ext>
            </a:extLst>
          </p:cNvPr>
          <p:cNvSpPr/>
          <p:nvPr/>
        </p:nvSpPr>
        <p:spPr>
          <a:xfrm>
            <a:off x="2851300" y="5150533"/>
            <a:ext cx="1676730" cy="72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可视化验证集推理结果</a:t>
            </a:r>
          </a:p>
        </p:txBody>
      </p:sp>
      <p:sp>
        <p:nvSpPr>
          <p:cNvPr id="29" name="矩形: 圆角 28">
            <a:extLst>
              <a:ext uri="{FF2B5EF4-FFF2-40B4-BE49-F238E27FC236}">
                <a16:creationId xmlns:a16="http://schemas.microsoft.com/office/drawing/2014/main" id="{54AE908C-E2F1-B46F-D9EF-8F3F7FD7F24A}"/>
              </a:ext>
            </a:extLst>
          </p:cNvPr>
          <p:cNvSpPr/>
          <p:nvPr/>
        </p:nvSpPr>
        <p:spPr>
          <a:xfrm>
            <a:off x="4737389" y="4886742"/>
            <a:ext cx="1273357" cy="648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分析</a:t>
            </a:r>
            <a:endParaRPr lang="en-US" altLang="zh-CN" dirty="0">
              <a:solidFill>
                <a:schemeClr val="tx1"/>
              </a:solidFill>
              <a:latin typeface="黑体" panose="02010609060101010101" pitchFamily="49" charset="-122"/>
              <a:ea typeface="黑体" panose="02010609060101010101" pitchFamily="49" charset="-122"/>
            </a:endParaRPr>
          </a:p>
          <a:p>
            <a:pPr algn="ctr"/>
            <a:r>
              <a:rPr lang="zh-CN" altLang="en-US" dirty="0">
                <a:solidFill>
                  <a:schemeClr val="tx1"/>
                </a:solidFill>
                <a:latin typeface="黑体" panose="02010609060101010101" pitchFamily="49" charset="-122"/>
                <a:ea typeface="黑体" panose="02010609060101010101" pitchFamily="49" charset="-122"/>
              </a:rPr>
              <a:t>性能瓶颈</a:t>
            </a:r>
          </a:p>
        </p:txBody>
      </p:sp>
      <p:cxnSp>
        <p:nvCxnSpPr>
          <p:cNvPr id="61" name="直接箭头连接符 60">
            <a:extLst>
              <a:ext uri="{FF2B5EF4-FFF2-40B4-BE49-F238E27FC236}">
                <a16:creationId xmlns:a16="http://schemas.microsoft.com/office/drawing/2014/main" id="{16537256-56E0-90FF-72F8-FB3CE3F34AEC}"/>
              </a:ext>
            </a:extLst>
          </p:cNvPr>
          <p:cNvCxnSpPr>
            <a:stCxn id="22" idx="2"/>
            <a:endCxn id="23" idx="0"/>
          </p:cNvCxnSpPr>
          <p:nvPr/>
        </p:nvCxnSpPr>
        <p:spPr>
          <a:xfrm>
            <a:off x="994896" y="2776322"/>
            <a:ext cx="0" cy="194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CADD13DF-044A-B1F4-115E-0C84FFE2268F}"/>
              </a:ext>
            </a:extLst>
          </p:cNvPr>
          <p:cNvCxnSpPr>
            <a:stCxn id="23" idx="3"/>
            <a:endCxn id="24" idx="1"/>
          </p:cNvCxnSpPr>
          <p:nvPr/>
        </p:nvCxnSpPr>
        <p:spPr>
          <a:xfrm flipV="1">
            <a:off x="1704051" y="2879243"/>
            <a:ext cx="273514" cy="297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65503452-7923-0FC6-F149-54CE9BB4008E}"/>
              </a:ext>
            </a:extLst>
          </p:cNvPr>
          <p:cNvCxnSpPr>
            <a:stCxn id="22" idx="3"/>
            <a:endCxn id="24" idx="1"/>
          </p:cNvCxnSpPr>
          <p:nvPr/>
        </p:nvCxnSpPr>
        <p:spPr>
          <a:xfrm>
            <a:off x="1704051" y="2570703"/>
            <a:ext cx="273514" cy="308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矩形: 圆角 66">
            <a:extLst>
              <a:ext uri="{FF2B5EF4-FFF2-40B4-BE49-F238E27FC236}">
                <a16:creationId xmlns:a16="http://schemas.microsoft.com/office/drawing/2014/main" id="{48C780E5-5438-11FA-2BB6-D281CFB139FA}"/>
              </a:ext>
            </a:extLst>
          </p:cNvPr>
          <p:cNvSpPr/>
          <p:nvPr/>
        </p:nvSpPr>
        <p:spPr>
          <a:xfrm>
            <a:off x="187664" y="2284438"/>
            <a:ext cx="3838949" cy="1188394"/>
          </a:xfrm>
          <a:prstGeom prst="roundRect">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8" name="矩形: 圆角 67">
            <a:extLst>
              <a:ext uri="{FF2B5EF4-FFF2-40B4-BE49-F238E27FC236}">
                <a16:creationId xmlns:a16="http://schemas.microsoft.com/office/drawing/2014/main" id="{1A346B71-4793-C4D6-982C-A4BE36F9C881}"/>
              </a:ext>
            </a:extLst>
          </p:cNvPr>
          <p:cNvSpPr/>
          <p:nvPr/>
        </p:nvSpPr>
        <p:spPr>
          <a:xfrm>
            <a:off x="1531699" y="4552832"/>
            <a:ext cx="4561196" cy="1390768"/>
          </a:xfrm>
          <a:prstGeom prst="roundRect">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cxnSp>
        <p:nvCxnSpPr>
          <p:cNvPr id="76" name="连接符: 肘形 75">
            <a:extLst>
              <a:ext uri="{FF2B5EF4-FFF2-40B4-BE49-F238E27FC236}">
                <a16:creationId xmlns:a16="http://schemas.microsoft.com/office/drawing/2014/main" id="{8DDDBD7A-F273-277A-DCBF-2775445771F7}"/>
              </a:ext>
            </a:extLst>
          </p:cNvPr>
          <p:cNvCxnSpPr>
            <a:stCxn id="25" idx="3"/>
            <a:endCxn id="28" idx="1"/>
          </p:cNvCxnSpPr>
          <p:nvPr/>
        </p:nvCxnSpPr>
        <p:spPr>
          <a:xfrm>
            <a:off x="2673834" y="4916780"/>
            <a:ext cx="177466" cy="5937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连接符: 肘形 77">
            <a:extLst>
              <a:ext uri="{FF2B5EF4-FFF2-40B4-BE49-F238E27FC236}">
                <a16:creationId xmlns:a16="http://schemas.microsoft.com/office/drawing/2014/main" id="{68BDE640-CD36-33B4-B6B1-35CD99DF9ADA}"/>
              </a:ext>
            </a:extLst>
          </p:cNvPr>
          <p:cNvCxnSpPr>
            <a:stCxn id="26" idx="3"/>
            <a:endCxn id="28" idx="1"/>
          </p:cNvCxnSpPr>
          <p:nvPr/>
        </p:nvCxnSpPr>
        <p:spPr>
          <a:xfrm>
            <a:off x="2673834" y="5417175"/>
            <a:ext cx="177466" cy="9335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连接符: 肘形 79">
            <a:extLst>
              <a:ext uri="{FF2B5EF4-FFF2-40B4-BE49-F238E27FC236}">
                <a16:creationId xmlns:a16="http://schemas.microsoft.com/office/drawing/2014/main" id="{218670D9-B283-C800-5C2B-8D5151C7F997}"/>
              </a:ext>
            </a:extLst>
          </p:cNvPr>
          <p:cNvCxnSpPr>
            <a:stCxn id="26" idx="3"/>
            <a:endCxn id="27" idx="1"/>
          </p:cNvCxnSpPr>
          <p:nvPr/>
        </p:nvCxnSpPr>
        <p:spPr>
          <a:xfrm flipV="1">
            <a:off x="2673834" y="4851556"/>
            <a:ext cx="177466" cy="5656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连接符: 肘形 81">
            <a:extLst>
              <a:ext uri="{FF2B5EF4-FFF2-40B4-BE49-F238E27FC236}">
                <a16:creationId xmlns:a16="http://schemas.microsoft.com/office/drawing/2014/main" id="{BA7081D2-3F7B-0730-FA13-960FF543597E}"/>
              </a:ext>
            </a:extLst>
          </p:cNvPr>
          <p:cNvCxnSpPr>
            <a:cxnSpLocks/>
            <a:stCxn id="27" idx="3"/>
            <a:endCxn id="29" idx="1"/>
          </p:cNvCxnSpPr>
          <p:nvPr/>
        </p:nvCxnSpPr>
        <p:spPr>
          <a:xfrm>
            <a:off x="4528030" y="4851556"/>
            <a:ext cx="209359" cy="35918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连接符: 肘形 83">
            <a:extLst>
              <a:ext uri="{FF2B5EF4-FFF2-40B4-BE49-F238E27FC236}">
                <a16:creationId xmlns:a16="http://schemas.microsoft.com/office/drawing/2014/main" id="{E9449DB6-3C9F-3767-B9BF-48A382CD3526}"/>
              </a:ext>
            </a:extLst>
          </p:cNvPr>
          <p:cNvCxnSpPr>
            <a:cxnSpLocks/>
            <a:stCxn id="28" idx="3"/>
            <a:endCxn id="29" idx="1"/>
          </p:cNvCxnSpPr>
          <p:nvPr/>
        </p:nvCxnSpPr>
        <p:spPr>
          <a:xfrm flipV="1">
            <a:off x="4528030" y="5210742"/>
            <a:ext cx="209359" cy="29979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矩形: 圆角 2">
            <a:extLst>
              <a:ext uri="{FF2B5EF4-FFF2-40B4-BE49-F238E27FC236}">
                <a16:creationId xmlns:a16="http://schemas.microsoft.com/office/drawing/2014/main" id="{F7674A3B-F70C-15BA-46AD-FF6693514227}"/>
              </a:ext>
            </a:extLst>
          </p:cNvPr>
          <p:cNvSpPr/>
          <p:nvPr/>
        </p:nvSpPr>
        <p:spPr>
          <a:xfrm>
            <a:off x="5374068" y="2345010"/>
            <a:ext cx="2193430" cy="36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模型内部结构改进</a:t>
            </a:r>
          </a:p>
        </p:txBody>
      </p:sp>
      <p:sp>
        <p:nvSpPr>
          <p:cNvPr id="8" name="矩形: 圆角 7">
            <a:extLst>
              <a:ext uri="{FF2B5EF4-FFF2-40B4-BE49-F238E27FC236}">
                <a16:creationId xmlns:a16="http://schemas.microsoft.com/office/drawing/2014/main" id="{677878A5-5CD6-1761-A767-C1DD34D3A328}"/>
              </a:ext>
            </a:extLst>
          </p:cNvPr>
          <p:cNvSpPr/>
          <p:nvPr/>
        </p:nvSpPr>
        <p:spPr>
          <a:xfrm>
            <a:off x="5374068" y="2732400"/>
            <a:ext cx="2193430" cy="36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损失函数设计优化</a:t>
            </a:r>
          </a:p>
        </p:txBody>
      </p:sp>
      <p:sp>
        <p:nvSpPr>
          <p:cNvPr id="10" name="矩形: 圆角 9">
            <a:extLst>
              <a:ext uri="{FF2B5EF4-FFF2-40B4-BE49-F238E27FC236}">
                <a16:creationId xmlns:a16="http://schemas.microsoft.com/office/drawing/2014/main" id="{F35D0834-6F21-56DB-F481-37705A2AF359}"/>
              </a:ext>
            </a:extLst>
          </p:cNvPr>
          <p:cNvSpPr/>
          <p:nvPr/>
        </p:nvSpPr>
        <p:spPr>
          <a:xfrm>
            <a:off x="5374068" y="1954899"/>
            <a:ext cx="2193430" cy="36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调整预处理参数</a:t>
            </a:r>
          </a:p>
        </p:txBody>
      </p:sp>
      <p:sp>
        <p:nvSpPr>
          <p:cNvPr id="11" name="矩形: 圆角 10">
            <a:extLst>
              <a:ext uri="{FF2B5EF4-FFF2-40B4-BE49-F238E27FC236}">
                <a16:creationId xmlns:a16="http://schemas.microsoft.com/office/drawing/2014/main" id="{B918DEC6-A0E4-F777-04D3-AB6F99109BCB}"/>
              </a:ext>
            </a:extLst>
          </p:cNvPr>
          <p:cNvSpPr/>
          <p:nvPr/>
        </p:nvSpPr>
        <p:spPr>
          <a:xfrm>
            <a:off x="5374068" y="3126089"/>
            <a:ext cx="2193430" cy="36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p:txBody>
      </p:sp>
      <p:sp>
        <p:nvSpPr>
          <p:cNvPr id="12" name="矩形: 圆角 11">
            <a:extLst>
              <a:ext uri="{FF2B5EF4-FFF2-40B4-BE49-F238E27FC236}">
                <a16:creationId xmlns:a16="http://schemas.microsoft.com/office/drawing/2014/main" id="{578F3442-58D6-3AF4-ABFE-2DA90A6989DB}"/>
              </a:ext>
            </a:extLst>
          </p:cNvPr>
          <p:cNvSpPr/>
          <p:nvPr/>
        </p:nvSpPr>
        <p:spPr>
          <a:xfrm>
            <a:off x="5200107" y="1862964"/>
            <a:ext cx="2557193" cy="1698213"/>
          </a:xfrm>
          <a:prstGeom prst="roundRect">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4" name="矩形: 圆角 13">
            <a:extLst>
              <a:ext uri="{FF2B5EF4-FFF2-40B4-BE49-F238E27FC236}">
                <a16:creationId xmlns:a16="http://schemas.microsoft.com/office/drawing/2014/main" id="{64BA66F4-3D2B-46A1-4D23-33B771DA1A84}"/>
              </a:ext>
            </a:extLst>
          </p:cNvPr>
          <p:cNvSpPr/>
          <p:nvPr/>
        </p:nvSpPr>
        <p:spPr>
          <a:xfrm>
            <a:off x="8041509" y="3652832"/>
            <a:ext cx="1475705"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对比实验、消融实验</a:t>
            </a:r>
          </a:p>
        </p:txBody>
      </p:sp>
      <p:cxnSp>
        <p:nvCxnSpPr>
          <p:cNvPr id="15" name="直接箭头连接符 14">
            <a:extLst>
              <a:ext uri="{FF2B5EF4-FFF2-40B4-BE49-F238E27FC236}">
                <a16:creationId xmlns:a16="http://schemas.microsoft.com/office/drawing/2014/main" id="{0331DD2F-EA96-7003-DA13-8A595C9CACA6}"/>
              </a:ext>
            </a:extLst>
          </p:cNvPr>
          <p:cNvCxnSpPr>
            <a:endCxn id="14" idx="1"/>
          </p:cNvCxnSpPr>
          <p:nvPr/>
        </p:nvCxnSpPr>
        <p:spPr>
          <a:xfrm>
            <a:off x="7646252" y="4012832"/>
            <a:ext cx="395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连接符: 肘形 15">
            <a:extLst>
              <a:ext uri="{FF2B5EF4-FFF2-40B4-BE49-F238E27FC236}">
                <a16:creationId xmlns:a16="http://schemas.microsoft.com/office/drawing/2014/main" id="{01000E38-E91B-98E4-A08E-907B3B245AD7}"/>
              </a:ext>
            </a:extLst>
          </p:cNvPr>
          <p:cNvCxnSpPr>
            <a:cxnSpLocks/>
            <a:stCxn id="14" idx="2"/>
          </p:cNvCxnSpPr>
          <p:nvPr/>
        </p:nvCxnSpPr>
        <p:spPr>
          <a:xfrm rot="5400000">
            <a:off x="7601271" y="3194741"/>
            <a:ext cx="12700" cy="2356182"/>
          </a:xfrm>
          <a:prstGeom prst="bentConnector3">
            <a:avLst>
              <a:gd name="adj1" fmla="val 263478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矩形: 圆角 16">
            <a:extLst>
              <a:ext uri="{FF2B5EF4-FFF2-40B4-BE49-F238E27FC236}">
                <a16:creationId xmlns:a16="http://schemas.microsoft.com/office/drawing/2014/main" id="{7D417035-607F-0A07-4412-F83639196256}"/>
              </a:ext>
            </a:extLst>
          </p:cNvPr>
          <p:cNvSpPr/>
          <p:nvPr/>
        </p:nvSpPr>
        <p:spPr>
          <a:xfrm>
            <a:off x="9912471" y="3652832"/>
            <a:ext cx="1861926"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得出研究结论，撰写论文</a:t>
            </a:r>
          </a:p>
        </p:txBody>
      </p:sp>
      <p:cxnSp>
        <p:nvCxnSpPr>
          <p:cNvPr id="18" name="直接箭头连接符 17">
            <a:extLst>
              <a:ext uri="{FF2B5EF4-FFF2-40B4-BE49-F238E27FC236}">
                <a16:creationId xmlns:a16="http://schemas.microsoft.com/office/drawing/2014/main" id="{F5073EA9-BAC9-6744-9DD6-E377EBA4F23D}"/>
              </a:ext>
            </a:extLst>
          </p:cNvPr>
          <p:cNvCxnSpPr>
            <a:endCxn id="17" idx="1"/>
          </p:cNvCxnSpPr>
          <p:nvPr/>
        </p:nvCxnSpPr>
        <p:spPr>
          <a:xfrm>
            <a:off x="9517214" y="4012832"/>
            <a:ext cx="395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6000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89966218-27CC-7D67-6578-FE21BE695A79}"/>
              </a:ext>
            </a:extLst>
          </p:cNvPr>
          <p:cNvSpPr>
            <a:spLocks noGrp="1"/>
          </p:cNvSpPr>
          <p:nvPr>
            <p:ph type="body" sz="quarter" idx="11"/>
          </p:nvPr>
        </p:nvSpPr>
        <p:spPr/>
        <p:txBody>
          <a:bodyPr/>
          <a:lstStyle/>
          <a:p>
            <a:r>
              <a:rPr lang="zh-CN" altLang="en-US" dirty="0"/>
              <a:t>谢谢大家！</a:t>
            </a:r>
          </a:p>
        </p:txBody>
      </p:sp>
      <p:sp>
        <p:nvSpPr>
          <p:cNvPr id="8" name="文本占位符 7">
            <a:extLst>
              <a:ext uri="{FF2B5EF4-FFF2-40B4-BE49-F238E27FC236}">
                <a16:creationId xmlns:a16="http://schemas.microsoft.com/office/drawing/2014/main" id="{CC2761EB-609F-B67D-8FF8-BAAEAC78BB46}"/>
              </a:ext>
            </a:extLst>
          </p:cNvPr>
          <p:cNvSpPr>
            <a:spLocks noGrp="1"/>
          </p:cNvSpPr>
          <p:nvPr>
            <p:ph type="body" sz="quarter" idx="12"/>
          </p:nvPr>
        </p:nvSpPr>
        <p:spPr/>
        <p:txBody>
          <a:bodyPr/>
          <a:lstStyle/>
          <a:p>
            <a:r>
              <a:rPr lang="zh-CN" altLang="en-US" b="1" dirty="0"/>
              <a:t>汇报人：黄文浩</a:t>
            </a:r>
          </a:p>
        </p:txBody>
      </p:sp>
      <p:sp>
        <p:nvSpPr>
          <p:cNvPr id="9" name="文本占位符 8">
            <a:extLst>
              <a:ext uri="{FF2B5EF4-FFF2-40B4-BE49-F238E27FC236}">
                <a16:creationId xmlns:a16="http://schemas.microsoft.com/office/drawing/2014/main" id="{11BFCBE3-BAF3-B196-07B2-495C77FDCCCC}"/>
              </a:ext>
            </a:extLst>
          </p:cNvPr>
          <p:cNvSpPr>
            <a:spLocks noGrp="1"/>
          </p:cNvSpPr>
          <p:nvPr>
            <p:ph type="body" sz="quarter" idx="14"/>
          </p:nvPr>
        </p:nvSpPr>
        <p:spPr/>
        <p:txBody>
          <a:bodyPr/>
          <a:lstStyle/>
          <a:p>
            <a:r>
              <a:rPr lang="zh-CN" altLang="en-US" b="1" dirty="0"/>
              <a:t>日期：</a:t>
            </a:r>
            <a:r>
              <a:rPr lang="en-US" altLang="zh-CN" b="1" dirty="0"/>
              <a:t>2025/10/24</a:t>
            </a:r>
            <a:endParaRPr lang="zh-CN" altLang="en-US" b="1" dirty="0"/>
          </a:p>
        </p:txBody>
      </p:sp>
      <p:sp>
        <p:nvSpPr>
          <p:cNvPr id="10" name="文本占位符 9">
            <a:extLst>
              <a:ext uri="{FF2B5EF4-FFF2-40B4-BE49-F238E27FC236}">
                <a16:creationId xmlns:a16="http://schemas.microsoft.com/office/drawing/2014/main" id="{0997C292-38B1-DAED-14EB-731A472B9D8D}"/>
              </a:ext>
            </a:extLst>
          </p:cNvPr>
          <p:cNvSpPr>
            <a:spLocks noGrp="1"/>
          </p:cNvSpPr>
          <p:nvPr>
            <p:ph type="body" sz="quarter" idx="15"/>
          </p:nvPr>
        </p:nvSpPr>
        <p:spPr/>
        <p:txBody>
          <a:bodyPr/>
          <a:lstStyle/>
          <a:p>
            <a:r>
              <a:rPr lang="zh-CN" altLang="en-US" dirty="0"/>
              <a:t>恳请各位评委老师批评指正！</a:t>
            </a:r>
          </a:p>
        </p:txBody>
      </p:sp>
      <p:pic>
        <p:nvPicPr>
          <p:cNvPr id="18" name="图片占位符 17" descr="建筑与房屋的城市空拍图&#10;&#10;AI 生成的内容可能不正确。">
            <a:extLst>
              <a:ext uri="{FF2B5EF4-FFF2-40B4-BE49-F238E27FC236}">
                <a16:creationId xmlns:a16="http://schemas.microsoft.com/office/drawing/2014/main" id="{1AB01623-97A8-2691-8A5B-0C370312822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8764" b="18764"/>
          <a:stretch>
            <a:fillRect/>
          </a:stretch>
        </p:blipFill>
        <p:spPr/>
      </p:pic>
    </p:spTree>
    <p:extLst>
      <p:ext uri="{BB962C8B-B14F-4D97-AF65-F5344CB8AC3E}">
        <p14:creationId xmlns:p14="http://schemas.microsoft.com/office/powerpoint/2010/main" val="32803079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00F4E-B444-9FE1-3A26-16942D5210A5}"/>
            </a:ext>
          </a:extLst>
        </p:cNvPr>
        <p:cNvGrpSpPr/>
        <p:nvPr/>
      </p:nvGrpSpPr>
      <p:grpSpPr>
        <a:xfrm>
          <a:off x="0" y="0"/>
          <a:ext cx="0" cy="0"/>
          <a:chOff x="0" y="0"/>
          <a:chExt cx="0" cy="0"/>
        </a:xfrm>
      </p:grpSpPr>
      <p:sp>
        <p:nvSpPr>
          <p:cNvPr id="3" name="矩形: 圆角 2">
            <a:extLst>
              <a:ext uri="{FF2B5EF4-FFF2-40B4-BE49-F238E27FC236}">
                <a16:creationId xmlns:a16="http://schemas.microsoft.com/office/drawing/2014/main" id="{E49A5CAC-D005-6BA7-C505-F25E947D9F43}"/>
              </a:ext>
            </a:extLst>
          </p:cNvPr>
          <p:cNvSpPr/>
          <p:nvPr/>
        </p:nvSpPr>
        <p:spPr>
          <a:xfrm>
            <a:off x="5246256" y="2006221"/>
            <a:ext cx="3672458" cy="648000"/>
          </a:xfrm>
          <a:prstGeom prst="roundRect">
            <a:avLst/>
          </a:prstGeom>
          <a:solidFill>
            <a:srgbClr val="004E9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黑体" panose="02010609060101010101" pitchFamily="49" charset="-122"/>
                <a:ea typeface="黑体" panose="02010609060101010101" pitchFamily="49" charset="-122"/>
              </a:rPr>
              <a:t>选题背景与目的</a:t>
            </a:r>
          </a:p>
        </p:txBody>
      </p:sp>
      <p:sp>
        <p:nvSpPr>
          <p:cNvPr id="9" name="文本框 8">
            <a:extLst>
              <a:ext uri="{FF2B5EF4-FFF2-40B4-BE49-F238E27FC236}">
                <a16:creationId xmlns:a16="http://schemas.microsoft.com/office/drawing/2014/main" id="{F7BC25C3-F0D7-62F5-7632-C4E3F428C516}"/>
              </a:ext>
            </a:extLst>
          </p:cNvPr>
          <p:cNvSpPr txBox="1"/>
          <p:nvPr/>
        </p:nvSpPr>
        <p:spPr>
          <a:xfrm>
            <a:off x="4376881" y="2006221"/>
            <a:ext cx="671369" cy="646331"/>
          </a:xfrm>
          <a:prstGeom prst="rect">
            <a:avLst/>
          </a:prstGeom>
          <a:noFill/>
        </p:spPr>
        <p:txBody>
          <a:bodyPr wrap="square" rtlCol="0">
            <a:spAutoFit/>
          </a:bodyPr>
          <a:lstStyle/>
          <a:p>
            <a:r>
              <a:rPr lang="en-US" altLang="zh-CN" sz="3600" dirty="0">
                <a:latin typeface="Impact" panose="020B0806030902050204" pitchFamily="34" charset="0"/>
              </a:rPr>
              <a:t>01</a:t>
            </a:r>
            <a:endParaRPr lang="zh-CN" altLang="en-US" sz="3600" dirty="0">
              <a:latin typeface="Impact" panose="020B0806030902050204" pitchFamily="34" charset="0"/>
            </a:endParaRPr>
          </a:p>
        </p:txBody>
      </p:sp>
      <p:sp>
        <p:nvSpPr>
          <p:cNvPr id="10" name="矩形: 圆角 9">
            <a:extLst>
              <a:ext uri="{FF2B5EF4-FFF2-40B4-BE49-F238E27FC236}">
                <a16:creationId xmlns:a16="http://schemas.microsoft.com/office/drawing/2014/main" id="{C59F2FF3-4C04-7821-B0AC-B367D77A56D9}"/>
              </a:ext>
            </a:extLst>
          </p:cNvPr>
          <p:cNvSpPr/>
          <p:nvPr/>
        </p:nvSpPr>
        <p:spPr>
          <a:xfrm>
            <a:off x="5246255" y="3033685"/>
            <a:ext cx="3672458" cy="648000"/>
          </a:xfrm>
          <a:prstGeom prst="roundRect">
            <a:avLst/>
          </a:prstGeom>
          <a:solidFill>
            <a:srgbClr val="004E9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黑体" panose="02010609060101010101" pitchFamily="49" charset="-122"/>
                <a:ea typeface="黑体" panose="02010609060101010101" pitchFamily="49" charset="-122"/>
              </a:rPr>
              <a:t>研究现状及分析</a:t>
            </a:r>
          </a:p>
        </p:txBody>
      </p:sp>
      <p:sp>
        <p:nvSpPr>
          <p:cNvPr id="12" name="矩形: 圆角 11">
            <a:extLst>
              <a:ext uri="{FF2B5EF4-FFF2-40B4-BE49-F238E27FC236}">
                <a16:creationId xmlns:a16="http://schemas.microsoft.com/office/drawing/2014/main" id="{D142D987-DE70-CAA1-7EFB-1FCA4658C5C7}"/>
              </a:ext>
            </a:extLst>
          </p:cNvPr>
          <p:cNvSpPr/>
          <p:nvPr/>
        </p:nvSpPr>
        <p:spPr>
          <a:xfrm>
            <a:off x="5246255" y="4045239"/>
            <a:ext cx="3672458" cy="648000"/>
          </a:xfrm>
          <a:prstGeom prst="roundRect">
            <a:avLst/>
          </a:prstGeom>
          <a:solidFill>
            <a:srgbClr val="004E9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黑体" panose="02010609060101010101" pitchFamily="49" charset="-122"/>
                <a:ea typeface="黑体" panose="02010609060101010101" pitchFamily="49" charset="-122"/>
              </a:rPr>
              <a:t>研究内容与方案</a:t>
            </a:r>
          </a:p>
        </p:txBody>
      </p:sp>
      <p:sp>
        <p:nvSpPr>
          <p:cNvPr id="2" name="文本框 1">
            <a:extLst>
              <a:ext uri="{FF2B5EF4-FFF2-40B4-BE49-F238E27FC236}">
                <a16:creationId xmlns:a16="http://schemas.microsoft.com/office/drawing/2014/main" id="{A53C6286-A1C0-5D50-8FC6-9FF339621338}"/>
              </a:ext>
            </a:extLst>
          </p:cNvPr>
          <p:cNvSpPr txBox="1"/>
          <p:nvPr/>
        </p:nvSpPr>
        <p:spPr>
          <a:xfrm>
            <a:off x="4376880" y="3036077"/>
            <a:ext cx="671369" cy="646331"/>
          </a:xfrm>
          <a:prstGeom prst="rect">
            <a:avLst/>
          </a:prstGeom>
          <a:noFill/>
        </p:spPr>
        <p:txBody>
          <a:bodyPr wrap="square" rtlCol="0">
            <a:spAutoFit/>
          </a:bodyPr>
          <a:lstStyle/>
          <a:p>
            <a:r>
              <a:rPr lang="en-US" altLang="zh-CN" sz="3600" dirty="0">
                <a:latin typeface="Impact" panose="020B0806030902050204" pitchFamily="34" charset="0"/>
              </a:rPr>
              <a:t>02</a:t>
            </a:r>
            <a:endParaRPr lang="zh-CN" altLang="en-US" sz="3600" dirty="0">
              <a:latin typeface="Impact" panose="020B0806030902050204" pitchFamily="34" charset="0"/>
            </a:endParaRPr>
          </a:p>
        </p:txBody>
      </p:sp>
      <p:sp>
        <p:nvSpPr>
          <p:cNvPr id="4" name="文本框 3">
            <a:extLst>
              <a:ext uri="{FF2B5EF4-FFF2-40B4-BE49-F238E27FC236}">
                <a16:creationId xmlns:a16="http://schemas.microsoft.com/office/drawing/2014/main" id="{47A2762A-6F92-8E12-F9BC-81306E062821}"/>
              </a:ext>
            </a:extLst>
          </p:cNvPr>
          <p:cNvSpPr txBox="1"/>
          <p:nvPr/>
        </p:nvSpPr>
        <p:spPr>
          <a:xfrm>
            <a:off x="4376879" y="4046908"/>
            <a:ext cx="671369" cy="646331"/>
          </a:xfrm>
          <a:prstGeom prst="rect">
            <a:avLst/>
          </a:prstGeom>
          <a:noFill/>
        </p:spPr>
        <p:txBody>
          <a:bodyPr wrap="square" rtlCol="0">
            <a:spAutoFit/>
          </a:bodyPr>
          <a:lstStyle/>
          <a:p>
            <a:r>
              <a:rPr lang="en-US" altLang="zh-CN" sz="3600" dirty="0">
                <a:latin typeface="Impact" panose="020B0806030902050204" pitchFamily="34" charset="0"/>
              </a:rPr>
              <a:t>03</a:t>
            </a:r>
            <a:endParaRPr lang="zh-CN" altLang="en-US" sz="3600" dirty="0">
              <a:latin typeface="Impact" panose="020B0806030902050204" pitchFamily="34" charset="0"/>
            </a:endParaRPr>
          </a:p>
        </p:txBody>
      </p:sp>
    </p:spTree>
    <p:extLst>
      <p:ext uri="{BB962C8B-B14F-4D97-AF65-F5344CB8AC3E}">
        <p14:creationId xmlns:p14="http://schemas.microsoft.com/office/powerpoint/2010/main" val="374480909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EC2AE5C-1177-FB77-57AF-3EF7D270930E}"/>
              </a:ext>
            </a:extLst>
          </p:cNvPr>
          <p:cNvSpPr>
            <a:spLocks noGrp="1"/>
          </p:cNvSpPr>
          <p:nvPr>
            <p:ph type="body" sz="quarter" idx="12"/>
          </p:nvPr>
        </p:nvSpPr>
        <p:spPr>
          <a:xfrm>
            <a:off x="2855997" y="5091415"/>
            <a:ext cx="6480000" cy="820235"/>
          </a:xfrm>
        </p:spPr>
        <p:txBody>
          <a:bodyPr/>
          <a:lstStyle/>
          <a:p>
            <a:r>
              <a:rPr lang="zh-CN" altLang="en-US" dirty="0">
                <a:latin typeface="黑体" panose="02010609060101010101" pitchFamily="49" charset="-122"/>
                <a:ea typeface="黑体" panose="02010609060101010101" pitchFamily="49" charset="-122"/>
              </a:rPr>
              <a:t>选题背景与</a:t>
            </a:r>
            <a:r>
              <a:rPr lang="zh-CN" altLang="en-US" dirty="0"/>
              <a:t>目的</a:t>
            </a:r>
            <a:endParaRPr lang="zh-CN" altLang="en-US" dirty="0">
              <a:latin typeface="黑体" panose="02010609060101010101" pitchFamily="49" charset="-122"/>
              <a:ea typeface="黑体" panose="02010609060101010101" pitchFamily="49" charset="-122"/>
            </a:endParaRPr>
          </a:p>
        </p:txBody>
      </p:sp>
      <p:pic>
        <p:nvPicPr>
          <p:cNvPr id="6" name="图片占位符 5" descr="建筑的摆设布局&#10;&#10;AI 生成的内容可能不正确。">
            <a:extLst>
              <a:ext uri="{FF2B5EF4-FFF2-40B4-BE49-F238E27FC236}">
                <a16:creationId xmlns:a16="http://schemas.microsoft.com/office/drawing/2014/main" id="{6C5A8560-46FC-0BA6-3363-B9A0D2CB175D}"/>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31250" b="31250"/>
          <a:stretch>
            <a:fillRect/>
          </a:stretch>
        </p:blipFill>
        <p:spPr/>
      </p:pic>
      <p:sp>
        <p:nvSpPr>
          <p:cNvPr id="4" name="文本占位符 3">
            <a:extLst>
              <a:ext uri="{FF2B5EF4-FFF2-40B4-BE49-F238E27FC236}">
                <a16:creationId xmlns:a16="http://schemas.microsoft.com/office/drawing/2014/main" id="{4ADC12D5-82E7-E578-F3D6-4B79DC632DF6}"/>
              </a:ext>
            </a:extLst>
          </p:cNvPr>
          <p:cNvSpPr>
            <a:spLocks noGrp="1"/>
          </p:cNvSpPr>
          <p:nvPr>
            <p:ph type="body" sz="quarter" idx="16"/>
          </p:nvPr>
        </p:nvSpPr>
        <p:spPr/>
        <p:txBody>
          <a:bodyPr/>
          <a:lstStyle/>
          <a:p>
            <a:r>
              <a:rPr lang="en-US" altLang="zh-CN" dirty="0"/>
              <a:t>01</a:t>
            </a:r>
            <a:endParaRPr lang="zh-CN" altLang="en-US" dirty="0"/>
          </a:p>
        </p:txBody>
      </p:sp>
    </p:spTree>
    <p:extLst>
      <p:ext uri="{BB962C8B-B14F-4D97-AF65-F5344CB8AC3E}">
        <p14:creationId xmlns:p14="http://schemas.microsoft.com/office/powerpoint/2010/main" val="39838900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109AA-D31C-28F2-6FF3-6B5550E44F67}"/>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8D71DC7A-7EF6-AB95-00DC-997F86DC5032}"/>
              </a:ext>
            </a:extLst>
          </p:cNvPr>
          <p:cNvSpPr>
            <a:spLocks noGrp="1"/>
          </p:cNvSpPr>
          <p:nvPr>
            <p:ph type="body" sz="quarter" idx="10"/>
          </p:nvPr>
        </p:nvSpPr>
        <p:spPr/>
        <p:txBody>
          <a:bodyPr/>
          <a:lstStyle/>
          <a:p>
            <a:r>
              <a:rPr lang="zh-CN" altLang="en-US" dirty="0">
                <a:latin typeface="黑体" panose="02010609060101010101" pitchFamily="49" charset="-122"/>
                <a:ea typeface="黑体" panose="02010609060101010101" pitchFamily="49" charset="-122"/>
              </a:rPr>
              <a:t>选题背景</a:t>
            </a:r>
          </a:p>
        </p:txBody>
      </p:sp>
      <p:sp>
        <p:nvSpPr>
          <p:cNvPr id="4" name="矩形: 圆角 3">
            <a:extLst>
              <a:ext uri="{FF2B5EF4-FFF2-40B4-BE49-F238E27FC236}">
                <a16:creationId xmlns:a16="http://schemas.microsoft.com/office/drawing/2014/main" id="{CD910ECE-8A21-725C-42E7-82FA26FE2872}"/>
              </a:ext>
            </a:extLst>
          </p:cNvPr>
          <p:cNvSpPr/>
          <p:nvPr/>
        </p:nvSpPr>
        <p:spPr>
          <a:xfrm>
            <a:off x="1593624" y="1441961"/>
            <a:ext cx="2410178" cy="6147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物联网、</a:t>
            </a:r>
            <a:r>
              <a:rPr lang="en-US" altLang="zh-CN" dirty="0">
                <a:latin typeface="黑体" panose="02010609060101010101" pitchFamily="49" charset="-122"/>
                <a:ea typeface="黑体" panose="02010609060101010101" pitchFamily="49" charset="-122"/>
              </a:rPr>
              <a:t>5G/6G</a:t>
            </a:r>
            <a:r>
              <a:rPr lang="zh-CN" altLang="en-US" dirty="0">
                <a:latin typeface="黑体" panose="02010609060101010101" pitchFamily="49" charset="-122"/>
                <a:ea typeface="黑体" panose="02010609060101010101" pitchFamily="49" charset="-122"/>
              </a:rPr>
              <a:t>通信等技术的迅猛发展</a:t>
            </a:r>
          </a:p>
        </p:txBody>
      </p:sp>
      <p:sp>
        <p:nvSpPr>
          <p:cNvPr id="6" name="矩形: 圆角 5">
            <a:extLst>
              <a:ext uri="{FF2B5EF4-FFF2-40B4-BE49-F238E27FC236}">
                <a16:creationId xmlns:a16="http://schemas.microsoft.com/office/drawing/2014/main" id="{36B2CB34-FDA7-99F9-A351-8CCC5446D2CE}"/>
              </a:ext>
            </a:extLst>
          </p:cNvPr>
          <p:cNvSpPr/>
          <p:nvPr/>
        </p:nvSpPr>
        <p:spPr>
          <a:xfrm>
            <a:off x="4457535" y="1441961"/>
            <a:ext cx="2410178" cy="6147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无线通信设备数量</a:t>
            </a: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爆炸式增长</a:t>
            </a:r>
          </a:p>
        </p:txBody>
      </p:sp>
      <p:sp>
        <p:nvSpPr>
          <p:cNvPr id="7" name="矩形: 圆角 6">
            <a:extLst>
              <a:ext uri="{FF2B5EF4-FFF2-40B4-BE49-F238E27FC236}">
                <a16:creationId xmlns:a16="http://schemas.microsoft.com/office/drawing/2014/main" id="{AA1C5524-203B-D785-4EBF-9A8E0A10D1F8}"/>
              </a:ext>
            </a:extLst>
          </p:cNvPr>
          <p:cNvSpPr/>
          <p:nvPr/>
        </p:nvSpPr>
        <p:spPr>
          <a:xfrm>
            <a:off x="7306810" y="1441961"/>
            <a:ext cx="2410178" cy="6147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电磁环境日益拥挤</a:t>
            </a: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且复杂多变</a:t>
            </a:r>
          </a:p>
        </p:txBody>
      </p:sp>
      <p:pic>
        <p:nvPicPr>
          <p:cNvPr id="11" name="图形 10">
            <a:extLst>
              <a:ext uri="{FF2B5EF4-FFF2-40B4-BE49-F238E27FC236}">
                <a16:creationId xmlns:a16="http://schemas.microsoft.com/office/drawing/2014/main" id="{68BA8759-7E0D-B27C-AEB8-3684A11039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88175" y="1043240"/>
            <a:ext cx="370800" cy="370800"/>
          </a:xfrm>
          <a:prstGeom prst="rect">
            <a:avLst/>
          </a:prstGeom>
        </p:spPr>
      </p:pic>
      <p:pic>
        <p:nvPicPr>
          <p:cNvPr id="20" name="图形 19">
            <a:extLst>
              <a:ext uri="{FF2B5EF4-FFF2-40B4-BE49-F238E27FC236}">
                <a16:creationId xmlns:a16="http://schemas.microsoft.com/office/drawing/2014/main" id="{3B239038-08EC-7119-D607-CA8A762FC1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02050" y="1028913"/>
            <a:ext cx="360000" cy="360000"/>
          </a:xfrm>
          <a:prstGeom prst="rect">
            <a:avLst/>
          </a:prstGeom>
        </p:spPr>
      </p:pic>
      <p:pic>
        <p:nvPicPr>
          <p:cNvPr id="22" name="图形 21">
            <a:extLst>
              <a:ext uri="{FF2B5EF4-FFF2-40B4-BE49-F238E27FC236}">
                <a16:creationId xmlns:a16="http://schemas.microsoft.com/office/drawing/2014/main" id="{D1B5FC87-38CB-2E51-DF24-E492A5E1C1B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82756" y="1043669"/>
            <a:ext cx="360000" cy="360000"/>
          </a:xfrm>
          <a:prstGeom prst="rect">
            <a:avLst/>
          </a:prstGeom>
        </p:spPr>
      </p:pic>
      <p:pic>
        <p:nvPicPr>
          <p:cNvPr id="24" name="图形 23">
            <a:extLst>
              <a:ext uri="{FF2B5EF4-FFF2-40B4-BE49-F238E27FC236}">
                <a16:creationId xmlns:a16="http://schemas.microsoft.com/office/drawing/2014/main" id="{84420B27-5DB7-8C66-AAA4-97B1E9B8286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61920" y="1018648"/>
            <a:ext cx="360000" cy="360000"/>
          </a:xfrm>
          <a:prstGeom prst="rect">
            <a:avLst/>
          </a:prstGeom>
        </p:spPr>
      </p:pic>
      <p:pic>
        <p:nvPicPr>
          <p:cNvPr id="26" name="图形 25">
            <a:extLst>
              <a:ext uri="{FF2B5EF4-FFF2-40B4-BE49-F238E27FC236}">
                <a16:creationId xmlns:a16="http://schemas.microsoft.com/office/drawing/2014/main" id="{A826B8AF-1612-5987-5100-B9DA4A55A8E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31899" y="1018648"/>
            <a:ext cx="360000" cy="360000"/>
          </a:xfrm>
          <a:prstGeom prst="rect">
            <a:avLst/>
          </a:prstGeom>
        </p:spPr>
      </p:pic>
      <p:pic>
        <p:nvPicPr>
          <p:cNvPr id="28" name="图形 27">
            <a:extLst>
              <a:ext uri="{FF2B5EF4-FFF2-40B4-BE49-F238E27FC236}">
                <a16:creationId xmlns:a16="http://schemas.microsoft.com/office/drawing/2014/main" id="{4253C69B-4BA9-7AE3-001A-43B07CDA809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40393" y="1081961"/>
            <a:ext cx="360000" cy="360000"/>
          </a:xfrm>
          <a:prstGeom prst="rect">
            <a:avLst/>
          </a:prstGeom>
        </p:spPr>
      </p:pic>
      <p:pic>
        <p:nvPicPr>
          <p:cNvPr id="30" name="图形 29">
            <a:extLst>
              <a:ext uri="{FF2B5EF4-FFF2-40B4-BE49-F238E27FC236}">
                <a16:creationId xmlns:a16="http://schemas.microsoft.com/office/drawing/2014/main" id="{2DBEAF2C-96A3-9301-0B0E-BA5FC2DCAB5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482492" y="1054040"/>
            <a:ext cx="360000" cy="360000"/>
          </a:xfrm>
          <a:prstGeom prst="rect">
            <a:avLst/>
          </a:prstGeom>
        </p:spPr>
      </p:pic>
      <p:pic>
        <p:nvPicPr>
          <p:cNvPr id="32" name="图形 31">
            <a:extLst>
              <a:ext uri="{FF2B5EF4-FFF2-40B4-BE49-F238E27FC236}">
                <a16:creationId xmlns:a16="http://schemas.microsoft.com/office/drawing/2014/main" id="{FD26A16B-8403-6C92-507C-8513B9ED663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129046" y="1027041"/>
            <a:ext cx="360000" cy="360000"/>
          </a:xfrm>
          <a:prstGeom prst="rect">
            <a:avLst/>
          </a:prstGeom>
        </p:spPr>
      </p:pic>
      <p:pic>
        <p:nvPicPr>
          <p:cNvPr id="36" name="图形 35">
            <a:extLst>
              <a:ext uri="{FF2B5EF4-FFF2-40B4-BE49-F238E27FC236}">
                <a16:creationId xmlns:a16="http://schemas.microsoft.com/office/drawing/2014/main" id="{B926EAF0-BA31-8E2A-340F-EE4EDAB622D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392624" y="909441"/>
            <a:ext cx="540000" cy="540000"/>
          </a:xfrm>
          <a:prstGeom prst="rect">
            <a:avLst/>
          </a:prstGeom>
        </p:spPr>
      </p:pic>
      <p:sp>
        <p:nvSpPr>
          <p:cNvPr id="2" name="矩形: 圆角 1">
            <a:extLst>
              <a:ext uri="{FF2B5EF4-FFF2-40B4-BE49-F238E27FC236}">
                <a16:creationId xmlns:a16="http://schemas.microsoft.com/office/drawing/2014/main" id="{2F1DA90E-00F0-0AB9-DB48-A4F2C93A4107}"/>
              </a:ext>
            </a:extLst>
          </p:cNvPr>
          <p:cNvSpPr/>
          <p:nvPr/>
        </p:nvSpPr>
        <p:spPr>
          <a:xfrm>
            <a:off x="927382" y="2929100"/>
            <a:ext cx="9681210" cy="43434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开放频段中信号密度的增加和制式种类的多样使得对</a:t>
            </a:r>
            <a:r>
              <a:rPr lang="zh-CN" altLang="en-US" dirty="0">
                <a:solidFill>
                  <a:schemeClr val="accent5">
                    <a:lumMod val="50000"/>
                  </a:schemeClr>
                </a:solidFill>
                <a:latin typeface="黑体" panose="02010609060101010101" pitchFamily="49" charset="-122"/>
                <a:ea typeface="黑体" panose="02010609060101010101" pitchFamily="49" charset="-122"/>
              </a:rPr>
              <a:t>信号的时频定位与分类</a:t>
            </a:r>
            <a:r>
              <a:rPr lang="zh-CN" altLang="en-US" dirty="0">
                <a:solidFill>
                  <a:schemeClr val="tx1"/>
                </a:solidFill>
                <a:latin typeface="黑体" panose="02010609060101010101" pitchFamily="49" charset="-122"/>
                <a:ea typeface="黑体" panose="02010609060101010101" pitchFamily="49" charset="-122"/>
              </a:rPr>
              <a:t>更加困难</a:t>
            </a:r>
          </a:p>
        </p:txBody>
      </p:sp>
      <p:sp>
        <p:nvSpPr>
          <p:cNvPr id="3" name="矩形: 圆角 2">
            <a:extLst>
              <a:ext uri="{FF2B5EF4-FFF2-40B4-BE49-F238E27FC236}">
                <a16:creationId xmlns:a16="http://schemas.microsoft.com/office/drawing/2014/main" id="{97971B45-4B43-3004-ECDE-F0823CECA44E}"/>
              </a:ext>
            </a:extLst>
          </p:cNvPr>
          <p:cNvSpPr/>
          <p:nvPr/>
        </p:nvSpPr>
        <p:spPr>
          <a:xfrm>
            <a:off x="929070" y="2407399"/>
            <a:ext cx="9681210" cy="43434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频谱资源的稀缺性要求更高效、更精细化的管理与调度 </a:t>
            </a:r>
            <a:r>
              <a:rPr lang="en-US" altLang="zh-CN" dirty="0">
                <a:solidFill>
                  <a:schemeClr val="tx1"/>
                </a:solidFill>
                <a:latin typeface="黑体" panose="02010609060101010101" pitchFamily="49" charset="-122"/>
                <a:ea typeface="黑体" panose="02010609060101010101" pitchFamily="49" charset="-122"/>
              </a:rPr>
              <a:t>—— </a:t>
            </a:r>
            <a:r>
              <a:rPr lang="zh-CN" altLang="en-US" dirty="0">
                <a:solidFill>
                  <a:schemeClr val="accent5">
                    <a:lumMod val="50000"/>
                  </a:schemeClr>
                </a:solidFill>
                <a:latin typeface="黑体" panose="02010609060101010101" pitchFamily="49" charset="-122"/>
                <a:ea typeface="黑体" panose="02010609060101010101" pitchFamily="49" charset="-122"/>
              </a:rPr>
              <a:t>信号检测与识别</a:t>
            </a:r>
            <a:r>
              <a:rPr lang="zh-CN" altLang="en-US" dirty="0">
                <a:solidFill>
                  <a:schemeClr val="tx1"/>
                </a:solidFill>
                <a:latin typeface="黑体" panose="02010609060101010101" pitchFamily="49" charset="-122"/>
                <a:ea typeface="黑体" panose="02010609060101010101" pitchFamily="49" charset="-122"/>
              </a:rPr>
              <a:t>的重要性凸显</a:t>
            </a:r>
          </a:p>
        </p:txBody>
      </p:sp>
      <p:sp>
        <p:nvSpPr>
          <p:cNvPr id="10" name="矩形: 圆角 9">
            <a:extLst>
              <a:ext uri="{FF2B5EF4-FFF2-40B4-BE49-F238E27FC236}">
                <a16:creationId xmlns:a16="http://schemas.microsoft.com/office/drawing/2014/main" id="{95E90210-D401-5A53-C695-4D9BDB05F7F4}"/>
              </a:ext>
            </a:extLst>
          </p:cNvPr>
          <p:cNvSpPr/>
          <p:nvPr/>
        </p:nvSpPr>
        <p:spPr>
          <a:xfrm>
            <a:off x="901605" y="3787474"/>
            <a:ext cx="1804388" cy="6147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传统方式</a:t>
            </a:r>
            <a:br>
              <a:rPr lang="en-US" altLang="zh-CN" dirty="0">
                <a:latin typeface="黑体" panose="02010609060101010101" pitchFamily="49" charset="-122"/>
                <a:ea typeface="黑体" panose="02010609060101010101" pitchFamily="49" charset="-122"/>
              </a:rPr>
            </a:br>
            <a:r>
              <a:rPr lang="zh-CN" altLang="en-US" dirty="0">
                <a:latin typeface="黑体" panose="02010609060101010101" pitchFamily="49" charset="-122"/>
                <a:ea typeface="黑体" panose="02010609060101010101" pitchFamily="49" charset="-122"/>
              </a:rPr>
              <a:t>（能量检测）</a:t>
            </a:r>
          </a:p>
        </p:txBody>
      </p:sp>
      <p:sp>
        <p:nvSpPr>
          <p:cNvPr id="13" name="矩形: 圆角 12">
            <a:extLst>
              <a:ext uri="{FF2B5EF4-FFF2-40B4-BE49-F238E27FC236}">
                <a16:creationId xmlns:a16="http://schemas.microsoft.com/office/drawing/2014/main" id="{3B963C6C-D45A-6B00-0366-A5B7936176A8}"/>
              </a:ext>
            </a:extLst>
          </p:cNvPr>
          <p:cNvSpPr/>
          <p:nvPr/>
        </p:nvSpPr>
        <p:spPr>
          <a:xfrm>
            <a:off x="4108470" y="3786063"/>
            <a:ext cx="2029178" cy="6147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短时傅里叶变换（</a:t>
            </a:r>
            <a:r>
              <a:rPr lang="en-US" altLang="zh-CN" dirty="0">
                <a:latin typeface="黑体" panose="02010609060101010101" pitchFamily="49" charset="-122"/>
                <a:ea typeface="黑体" panose="02010609060101010101" pitchFamily="49" charset="-122"/>
              </a:rPr>
              <a:t>STFT</a:t>
            </a:r>
            <a:r>
              <a:rPr lang="zh-CN" altLang="en-US" dirty="0">
                <a:latin typeface="黑体" panose="02010609060101010101" pitchFamily="49" charset="-122"/>
                <a:ea typeface="黑体" panose="02010609060101010101" pitchFamily="49" charset="-122"/>
              </a:rPr>
              <a:t>）</a:t>
            </a:r>
          </a:p>
        </p:txBody>
      </p:sp>
      <p:sp>
        <p:nvSpPr>
          <p:cNvPr id="16" name="矩形: 圆角 15">
            <a:extLst>
              <a:ext uri="{FF2B5EF4-FFF2-40B4-BE49-F238E27FC236}">
                <a16:creationId xmlns:a16="http://schemas.microsoft.com/office/drawing/2014/main" id="{0BE7B7D3-4187-EC94-D234-F25FC5D2A156}"/>
              </a:ext>
            </a:extLst>
          </p:cNvPr>
          <p:cNvSpPr/>
          <p:nvPr/>
        </p:nvSpPr>
        <p:spPr>
          <a:xfrm>
            <a:off x="8475972" y="3786063"/>
            <a:ext cx="2029178" cy="6147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基于深度学习</a:t>
            </a: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的方式</a:t>
            </a:r>
          </a:p>
        </p:txBody>
      </p:sp>
      <p:pic>
        <p:nvPicPr>
          <p:cNvPr id="2050" name="Picture 2">
            <a:extLst>
              <a:ext uri="{FF2B5EF4-FFF2-40B4-BE49-F238E27FC236}">
                <a16:creationId xmlns:a16="http://schemas.microsoft.com/office/drawing/2014/main" id="{D94E40EE-972A-D499-FD2E-19EFFD5059C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791284" y="4786137"/>
            <a:ext cx="5328535" cy="1240539"/>
          </a:xfrm>
          <a:prstGeom prst="rect">
            <a:avLst/>
          </a:prstGeom>
          <a:noFill/>
          <a:extLst>
            <a:ext uri="{909E8E84-426E-40DD-AFC4-6F175D3DCCD1}">
              <a14:hiddenFill xmlns:a14="http://schemas.microsoft.com/office/drawing/2010/main">
                <a:solidFill>
                  <a:srgbClr val="FFFFFF"/>
                </a:solidFill>
              </a14:hiddenFill>
            </a:ext>
          </a:extLst>
        </p:spPr>
      </p:pic>
      <p:pic>
        <p:nvPicPr>
          <p:cNvPr id="21" name="图片 20" descr="图片包含 户外, 黑暗, 建筑, 夜晚&#10;&#10;AI 生成的内容可能不正确。">
            <a:extLst>
              <a:ext uri="{FF2B5EF4-FFF2-40B4-BE49-F238E27FC236}">
                <a16:creationId xmlns:a16="http://schemas.microsoft.com/office/drawing/2014/main" id="{311CA7FB-9176-E735-3F18-9AC5A249A40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695425" y="4579804"/>
            <a:ext cx="2855268" cy="1653204"/>
          </a:xfrm>
          <a:prstGeom prst="rect">
            <a:avLst/>
          </a:prstGeom>
        </p:spPr>
      </p:pic>
      <p:pic>
        <p:nvPicPr>
          <p:cNvPr id="25" name="图片 24">
            <a:extLst>
              <a:ext uri="{FF2B5EF4-FFF2-40B4-BE49-F238E27FC236}">
                <a16:creationId xmlns:a16="http://schemas.microsoft.com/office/drawing/2014/main" id="{E667C7B5-2DD3-272C-4A38-BF4EB991AC86}"/>
              </a:ext>
            </a:extLst>
          </p:cNvPr>
          <p:cNvPicPr>
            <a:picLocks noChangeAspect="1"/>
          </p:cNvPicPr>
          <p:nvPr/>
        </p:nvPicPr>
        <p:blipFill>
          <a:blip r:embed="rId22"/>
          <a:stretch>
            <a:fillRect/>
          </a:stretch>
        </p:blipFill>
        <p:spPr>
          <a:xfrm>
            <a:off x="319225" y="4761464"/>
            <a:ext cx="2969148" cy="1155631"/>
          </a:xfrm>
          <a:prstGeom prst="rect">
            <a:avLst/>
          </a:prstGeom>
        </p:spPr>
      </p:pic>
      <p:cxnSp>
        <p:nvCxnSpPr>
          <p:cNvPr id="29" name="直接箭头连接符 28">
            <a:extLst>
              <a:ext uri="{FF2B5EF4-FFF2-40B4-BE49-F238E27FC236}">
                <a16:creationId xmlns:a16="http://schemas.microsoft.com/office/drawing/2014/main" id="{58201545-5697-88A4-4D32-DB904328E731}"/>
              </a:ext>
            </a:extLst>
          </p:cNvPr>
          <p:cNvCxnSpPr>
            <a:stCxn id="4" idx="3"/>
            <a:endCxn id="6" idx="1"/>
          </p:cNvCxnSpPr>
          <p:nvPr/>
        </p:nvCxnSpPr>
        <p:spPr>
          <a:xfrm>
            <a:off x="4003802" y="1749334"/>
            <a:ext cx="45373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7C56934E-A257-AEB9-EA25-187AEABB1E97}"/>
              </a:ext>
            </a:extLst>
          </p:cNvPr>
          <p:cNvCxnSpPr>
            <a:stCxn id="6" idx="3"/>
            <a:endCxn id="7" idx="1"/>
          </p:cNvCxnSpPr>
          <p:nvPr/>
        </p:nvCxnSpPr>
        <p:spPr>
          <a:xfrm>
            <a:off x="6867713" y="1749334"/>
            <a:ext cx="43909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013E33F-64D9-5100-A439-C5C4978C5A73}"/>
              </a:ext>
            </a:extLst>
          </p:cNvPr>
          <p:cNvCxnSpPr>
            <a:stCxn id="10" idx="3"/>
            <a:endCxn id="13" idx="1"/>
          </p:cNvCxnSpPr>
          <p:nvPr/>
        </p:nvCxnSpPr>
        <p:spPr>
          <a:xfrm flipV="1">
            <a:off x="2705993" y="4093436"/>
            <a:ext cx="1402477" cy="14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55C13C4E-7123-0C86-D9B4-21889BF824C8}"/>
              </a:ext>
            </a:extLst>
          </p:cNvPr>
          <p:cNvCxnSpPr>
            <a:cxnSpLocks/>
            <a:stCxn id="13" idx="3"/>
            <a:endCxn id="16" idx="1"/>
          </p:cNvCxnSpPr>
          <p:nvPr/>
        </p:nvCxnSpPr>
        <p:spPr>
          <a:xfrm>
            <a:off x="6137648" y="4093436"/>
            <a:ext cx="233832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067284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25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25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250"/>
                                        <p:tgtEl>
                                          <p:spTgt spid="3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250"/>
                                        <p:tgtEl>
                                          <p:spTgt spid="6"/>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250"/>
                                        <p:tgtEl>
                                          <p:spTgt spid="11"/>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25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250"/>
                                        <p:tgtEl>
                                          <p:spTgt spid="28"/>
                                        </p:tgtEl>
                                      </p:cBhvr>
                                    </p:animEffect>
                                  </p:childTnLst>
                                </p:cTn>
                              </p:par>
                              <p:par>
                                <p:cTn id="31" presetID="10"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250"/>
                                        <p:tgtEl>
                                          <p:spTgt spid="30"/>
                                        </p:tgtEl>
                                      </p:cBhvr>
                                    </p:animEffect>
                                  </p:childTnLst>
                                </p:cTn>
                              </p:par>
                              <p:par>
                                <p:cTn id="34" presetID="10" presetClass="entr" presetSubtype="0" fill="hold"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250"/>
                                        <p:tgtEl>
                                          <p:spTgt spid="36"/>
                                        </p:tgtEl>
                                      </p:cBhvr>
                                    </p:animEffect>
                                  </p:childTnLst>
                                </p:cTn>
                              </p:par>
                              <p:par>
                                <p:cTn id="37" presetID="10"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25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250"/>
                                        <p:tgtEl>
                                          <p:spTgt spid="7"/>
                                        </p:tgtEl>
                                      </p:cBhvr>
                                    </p:animEffect>
                                  </p:childTnLst>
                                </p:cTn>
                              </p:par>
                              <p:par>
                                <p:cTn id="45" presetID="10"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250"/>
                                        <p:tgtEl>
                                          <p:spTgt spid="26"/>
                                        </p:tgtEl>
                                      </p:cBhvr>
                                    </p:animEffect>
                                  </p:childTnLst>
                                </p:cTn>
                              </p:par>
                              <p:par>
                                <p:cTn id="48" presetID="10" presetClass="entr" presetSubtype="0" fill="hold" nodeType="with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250"/>
                                        <p:tgtEl>
                                          <p:spTgt spid="3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250"/>
                                        <p:tgtEl>
                                          <p:spTgt spid="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
                                        </p:tgtEl>
                                        <p:attrNameLst>
                                          <p:attrName>style.visibility</p:attrName>
                                        </p:attrNameLst>
                                      </p:cBhvr>
                                      <p:to>
                                        <p:strVal val="visible"/>
                                      </p:to>
                                    </p:set>
                                    <p:animEffect transition="in" filter="fade">
                                      <p:cBhvr>
                                        <p:cTn id="60" dur="250"/>
                                        <p:tgtEl>
                                          <p:spTgt spid="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250"/>
                                        <p:tgtEl>
                                          <p:spTgt spid="10"/>
                                        </p:tgtEl>
                                      </p:cBhvr>
                                    </p:animEffect>
                                  </p:childTnLst>
                                </p:cTn>
                              </p:par>
                              <p:par>
                                <p:cTn id="66" presetID="10" presetClass="entr" presetSubtype="0" fill="hold"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250"/>
                                        <p:tgtEl>
                                          <p:spTgt spid="2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fade">
                                      <p:cBhvr>
                                        <p:cTn id="73" dur="250"/>
                                        <p:tgtEl>
                                          <p:spTgt spid="3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3"/>
                                        </p:tgtEl>
                                        <p:attrNameLst>
                                          <p:attrName>style.visibility</p:attrName>
                                        </p:attrNameLst>
                                      </p:cBhvr>
                                      <p:to>
                                        <p:strVal val="visible"/>
                                      </p:to>
                                    </p:set>
                                    <p:animEffect transition="in" filter="fade">
                                      <p:cBhvr>
                                        <p:cTn id="76" dur="250"/>
                                        <p:tgtEl>
                                          <p:spTgt spid="13"/>
                                        </p:tgtEl>
                                      </p:cBhvr>
                                    </p:animEffect>
                                  </p:childTnLst>
                                </p:cTn>
                              </p:par>
                              <p:par>
                                <p:cTn id="77" presetID="10" presetClass="entr" presetSubtype="0" fill="hold"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250"/>
                                        <p:tgtEl>
                                          <p:spTgt spid="21"/>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38"/>
                                        </p:tgtEl>
                                        <p:attrNameLst>
                                          <p:attrName>style.visibility</p:attrName>
                                        </p:attrNameLst>
                                      </p:cBhvr>
                                      <p:to>
                                        <p:strVal val="visible"/>
                                      </p:to>
                                    </p:set>
                                    <p:animEffect transition="in" filter="fade">
                                      <p:cBhvr>
                                        <p:cTn id="84" dur="250"/>
                                        <p:tgtEl>
                                          <p:spTgt spid="38"/>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250"/>
                                        <p:tgtEl>
                                          <p:spTgt spid="16"/>
                                        </p:tgtEl>
                                      </p:cBhvr>
                                    </p:animEffect>
                                  </p:childTnLst>
                                </p:cTn>
                              </p:par>
                              <p:par>
                                <p:cTn id="88" presetID="10" presetClass="entr" presetSubtype="0" fill="hold" nodeType="withEffect">
                                  <p:stCondLst>
                                    <p:cond delay="0"/>
                                  </p:stCondLst>
                                  <p:childTnLst>
                                    <p:set>
                                      <p:cBhvr>
                                        <p:cTn id="89" dur="1" fill="hold">
                                          <p:stCondLst>
                                            <p:cond delay="0"/>
                                          </p:stCondLst>
                                        </p:cTn>
                                        <p:tgtEl>
                                          <p:spTgt spid="2050"/>
                                        </p:tgtEl>
                                        <p:attrNameLst>
                                          <p:attrName>style.visibility</p:attrName>
                                        </p:attrNameLst>
                                      </p:cBhvr>
                                      <p:to>
                                        <p:strVal val="visible"/>
                                      </p:to>
                                    </p:set>
                                    <p:animEffect transition="in" filter="fade">
                                      <p:cBhvr>
                                        <p:cTn id="90" dur="25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2" grpId="0" animBg="1"/>
      <p:bldP spid="3" grpId="0" animBg="1"/>
      <p:bldP spid="10" grpId="0" animBg="1"/>
      <p:bldP spid="13"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2A385-827F-498A-B895-9BFC510073E1}"/>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77C804F9-EED2-6174-1EFB-C11234B2861C}"/>
              </a:ext>
            </a:extLst>
          </p:cNvPr>
          <p:cNvSpPr>
            <a:spLocks noGrp="1"/>
          </p:cNvSpPr>
          <p:nvPr>
            <p:ph type="body" sz="quarter" idx="10"/>
          </p:nvPr>
        </p:nvSpPr>
        <p:spPr/>
        <p:txBody>
          <a:bodyPr/>
          <a:lstStyle/>
          <a:p>
            <a:r>
              <a:rPr lang="zh-CN" altLang="en-US" dirty="0">
                <a:latin typeface="黑体" panose="02010609060101010101" pitchFamily="49" charset="-122"/>
                <a:ea typeface="黑体" panose="02010609060101010101" pitchFamily="49" charset="-122"/>
              </a:rPr>
              <a:t>研究目的</a:t>
            </a:r>
          </a:p>
        </p:txBody>
      </p:sp>
      <p:pic>
        <p:nvPicPr>
          <p:cNvPr id="6" name="图片 5" descr="一群人站在巴士前&#10;&#10;AI 生成的内容可能不正确。">
            <a:extLst>
              <a:ext uri="{FF2B5EF4-FFF2-40B4-BE49-F238E27FC236}">
                <a16:creationId xmlns:a16="http://schemas.microsoft.com/office/drawing/2014/main" id="{FECB67A3-0789-0387-0B12-5BF43F58F0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189" y="1140610"/>
            <a:ext cx="3432585" cy="4576779"/>
          </a:xfrm>
          <a:prstGeom prst="rect">
            <a:avLst/>
          </a:prstGeom>
        </p:spPr>
      </p:pic>
      <p:pic>
        <p:nvPicPr>
          <p:cNvPr id="8" name="Picture 2">
            <a:extLst>
              <a:ext uri="{FF2B5EF4-FFF2-40B4-BE49-F238E27FC236}">
                <a16:creationId xmlns:a16="http://schemas.microsoft.com/office/drawing/2014/main" id="{17FD58D2-10D7-424E-A647-AEB8947478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1775" y="2626091"/>
            <a:ext cx="8020225" cy="1867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7066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4B637-B628-921E-65D6-999BD631005F}"/>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DB609953-94C5-451F-29CB-EEB67B76EAEA}"/>
              </a:ext>
            </a:extLst>
          </p:cNvPr>
          <p:cNvSpPr>
            <a:spLocks noGrp="1"/>
          </p:cNvSpPr>
          <p:nvPr>
            <p:ph type="body" sz="quarter" idx="10"/>
          </p:nvPr>
        </p:nvSpPr>
        <p:spPr/>
        <p:txBody>
          <a:bodyPr/>
          <a:lstStyle/>
          <a:p>
            <a:r>
              <a:rPr lang="zh-CN" altLang="en-US" dirty="0">
                <a:latin typeface="黑体" panose="02010609060101010101" pitchFamily="49" charset="-122"/>
                <a:ea typeface="黑体" panose="02010609060101010101" pitchFamily="49" charset="-122"/>
              </a:rPr>
              <a:t>研究目的</a:t>
            </a:r>
          </a:p>
        </p:txBody>
      </p:sp>
      <p:sp>
        <p:nvSpPr>
          <p:cNvPr id="2" name="文本框 1">
            <a:extLst>
              <a:ext uri="{FF2B5EF4-FFF2-40B4-BE49-F238E27FC236}">
                <a16:creationId xmlns:a16="http://schemas.microsoft.com/office/drawing/2014/main" id="{FDA5F3BC-52A4-FD68-4318-B642D460EB25}"/>
              </a:ext>
            </a:extLst>
          </p:cNvPr>
          <p:cNvSpPr txBox="1"/>
          <p:nvPr/>
        </p:nvSpPr>
        <p:spPr>
          <a:xfrm>
            <a:off x="277302" y="1006705"/>
            <a:ext cx="11384280" cy="1985159"/>
          </a:xfrm>
          <a:prstGeom prst="rect">
            <a:avLst/>
          </a:prstGeom>
          <a:noFill/>
        </p:spPr>
        <p:txBody>
          <a:bodyPr wrap="square" rtlCol="0">
            <a:spAutoFit/>
          </a:bodyPr>
          <a:lstStyle/>
          <a:p>
            <a:pPr>
              <a:spcAft>
                <a:spcPts val="600"/>
              </a:spcAft>
            </a:pPr>
            <a:r>
              <a:rPr lang="zh-CN" altLang="en-US" sz="2800" b="1" dirty="0">
                <a:latin typeface="黑体" panose="02010609060101010101" pitchFamily="49" charset="-122"/>
                <a:ea typeface="黑体" panose="02010609060101010101" pitchFamily="49" charset="-122"/>
              </a:rPr>
              <a:t>研究目的：</a:t>
            </a:r>
            <a:endParaRPr lang="en-US" altLang="zh-CN" sz="2800" b="1" dirty="0">
              <a:latin typeface="黑体" panose="02010609060101010101" pitchFamily="49" charset="-122"/>
              <a:ea typeface="黑体" panose="02010609060101010101" pitchFamily="49" charset="-122"/>
            </a:endParaRPr>
          </a:p>
          <a:p>
            <a:pPr>
              <a:spcAft>
                <a:spcPts val="600"/>
              </a:spcAft>
            </a:pPr>
            <a:r>
              <a:rPr lang="zh-CN" altLang="en-US" sz="2000" dirty="0">
                <a:latin typeface="黑体" panose="02010609060101010101" pitchFamily="49" charset="-122"/>
                <a:ea typeface="黑体" panose="02010609060101010101" pitchFamily="49" charset="-122"/>
              </a:rPr>
              <a:t>将计算机视觉中的基于深度学习的目标检测方法迁移至信号检测领域，从信号的</a:t>
            </a:r>
            <a:r>
              <a:rPr lang="en-US" altLang="zh-CN" sz="2000" dirty="0">
                <a:latin typeface="黑体" panose="02010609060101010101" pitchFamily="49" charset="-122"/>
                <a:ea typeface="黑体" panose="02010609060101010101" pitchFamily="49" charset="-122"/>
              </a:rPr>
              <a:t>STFT</a:t>
            </a:r>
            <a:r>
              <a:rPr lang="zh-CN" altLang="en-US" sz="2000" dirty="0">
                <a:latin typeface="黑体" panose="02010609060101010101" pitchFamily="49" charset="-122"/>
                <a:ea typeface="黑体" panose="02010609060101010101" pitchFamily="49" charset="-122"/>
              </a:rPr>
              <a:t>二维时频图中完成以下两个核心任务：</a:t>
            </a:r>
            <a:endParaRPr lang="en-US" altLang="zh-CN" sz="2000" dirty="0">
              <a:latin typeface="黑体" panose="02010609060101010101" pitchFamily="49" charset="-122"/>
              <a:ea typeface="黑体" panose="02010609060101010101" pitchFamily="49" charset="-122"/>
            </a:endParaRPr>
          </a:p>
          <a:p>
            <a:pPr marL="342900" indent="-342900">
              <a:spcAft>
                <a:spcPts val="600"/>
              </a:spcAft>
              <a:buAutoNum type="arabicPeriod"/>
            </a:pPr>
            <a:r>
              <a:rPr lang="zh-CN" altLang="en-US" sz="2000" b="1" dirty="0">
                <a:solidFill>
                  <a:srgbClr val="FF0000"/>
                </a:solidFill>
                <a:latin typeface="黑体" panose="02010609060101010101" pitchFamily="49" charset="-122"/>
                <a:ea typeface="黑体" panose="02010609060101010101" pitchFamily="49" charset="-122"/>
              </a:rPr>
              <a:t>信号时频定位</a:t>
            </a:r>
            <a:r>
              <a:rPr lang="zh-CN" altLang="en-US" sz="2000" dirty="0">
                <a:latin typeface="黑体" panose="02010609060101010101" pitchFamily="49" charset="-122"/>
                <a:ea typeface="黑体" panose="02010609060101010101" pitchFamily="49" charset="-122"/>
              </a:rPr>
              <a:t>：在二维时频图上精确定位信号占用的频率和时间；</a:t>
            </a:r>
            <a:endParaRPr lang="en-US" altLang="zh-CN" sz="2000" dirty="0">
              <a:latin typeface="黑体" panose="02010609060101010101" pitchFamily="49" charset="-122"/>
              <a:ea typeface="黑体" panose="02010609060101010101" pitchFamily="49" charset="-122"/>
            </a:endParaRPr>
          </a:p>
          <a:p>
            <a:pPr marL="342900" indent="-342900">
              <a:spcAft>
                <a:spcPts val="600"/>
              </a:spcAft>
              <a:buAutoNum type="arabicPeriod"/>
            </a:pPr>
            <a:r>
              <a:rPr lang="zh-CN" altLang="en-US" sz="2000" b="1" dirty="0">
                <a:solidFill>
                  <a:srgbClr val="FF0000"/>
                </a:solidFill>
                <a:latin typeface="黑体" panose="02010609060101010101" pitchFamily="49" charset="-122"/>
                <a:ea typeface="黑体" panose="02010609060101010101" pitchFamily="49" charset="-122"/>
              </a:rPr>
              <a:t>信号制式分类</a:t>
            </a:r>
            <a:r>
              <a:rPr lang="zh-CN" altLang="en-US" sz="2000" dirty="0">
                <a:latin typeface="黑体" panose="02010609060101010101" pitchFamily="49" charset="-122"/>
                <a:ea typeface="黑体" panose="02010609060101010101" pitchFamily="49" charset="-122"/>
              </a:rPr>
              <a:t>：准确识别定位到的信号采用的通信制式（如</a:t>
            </a:r>
            <a:r>
              <a:rPr lang="en-US" altLang="zh-CN" sz="2000" dirty="0">
                <a:latin typeface="黑体" panose="02010609060101010101" pitchFamily="49" charset="-122"/>
                <a:ea typeface="黑体" panose="02010609060101010101" pitchFamily="49" charset="-122"/>
              </a:rPr>
              <a:t>Wi-Fi</a:t>
            </a:r>
            <a:r>
              <a:rPr lang="zh-CN" altLang="en-US" sz="2000" dirty="0">
                <a:latin typeface="黑体" panose="02010609060101010101" pitchFamily="49" charset="-122"/>
                <a:ea typeface="黑体" panose="02010609060101010101" pitchFamily="49" charset="-122"/>
              </a:rPr>
              <a:t>，蓝牙，</a:t>
            </a:r>
            <a:r>
              <a:rPr lang="en-US" altLang="zh-CN" sz="2000" dirty="0">
                <a:latin typeface="黑体" panose="02010609060101010101" pitchFamily="49" charset="-122"/>
                <a:ea typeface="黑体" panose="02010609060101010101" pitchFamily="49" charset="-122"/>
              </a:rPr>
              <a:t>LoRa</a:t>
            </a:r>
            <a:r>
              <a:rPr lang="zh-CN" altLang="en-US" sz="2000" dirty="0">
                <a:latin typeface="黑体" panose="02010609060101010101" pitchFamily="49" charset="-122"/>
                <a:ea typeface="黑体" panose="02010609060101010101" pitchFamily="49" charset="-122"/>
              </a:rPr>
              <a:t>等）。</a:t>
            </a:r>
            <a:endParaRPr lang="en-US" altLang="zh-CN" sz="2000" dirty="0">
              <a:latin typeface="黑体" panose="02010609060101010101" pitchFamily="49" charset="-122"/>
              <a:ea typeface="黑体" panose="02010609060101010101" pitchFamily="49" charset="-122"/>
            </a:endParaRPr>
          </a:p>
        </p:txBody>
      </p:sp>
      <p:pic>
        <p:nvPicPr>
          <p:cNvPr id="4" name="Picture 2">
            <a:extLst>
              <a:ext uri="{FF2B5EF4-FFF2-40B4-BE49-F238E27FC236}">
                <a16:creationId xmlns:a16="http://schemas.microsoft.com/office/drawing/2014/main" id="{62273553-6397-37B5-9EDD-7BA794EE9E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8985" y="4076407"/>
            <a:ext cx="6877886" cy="1601244"/>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descr="一群人站在巴士前&#10;&#10;AI 生成的内容可能不正确。">
            <a:extLst>
              <a:ext uri="{FF2B5EF4-FFF2-40B4-BE49-F238E27FC236}">
                <a16:creationId xmlns:a16="http://schemas.microsoft.com/office/drawing/2014/main" id="{A884ACE3-2195-8134-6E14-64CE4FF290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678" y="3176489"/>
            <a:ext cx="2312506" cy="3083341"/>
          </a:xfrm>
          <a:prstGeom prst="rect">
            <a:avLst/>
          </a:prstGeom>
        </p:spPr>
      </p:pic>
    </p:spTree>
    <p:extLst>
      <p:ext uri="{BB962C8B-B14F-4D97-AF65-F5344CB8AC3E}">
        <p14:creationId xmlns:p14="http://schemas.microsoft.com/office/powerpoint/2010/main" val="3399568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12D2F9-D8C7-5DAF-443D-BBD925009024}"/>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241C2D0C-BB72-608D-9DFF-CA5ECB78896A}"/>
              </a:ext>
            </a:extLst>
          </p:cNvPr>
          <p:cNvSpPr>
            <a:spLocks noGrp="1"/>
          </p:cNvSpPr>
          <p:nvPr>
            <p:ph type="body" sz="quarter" idx="12"/>
          </p:nvPr>
        </p:nvSpPr>
        <p:spPr>
          <a:xfrm>
            <a:off x="2855997" y="5091415"/>
            <a:ext cx="6480000" cy="820235"/>
          </a:xfrm>
        </p:spPr>
        <p:txBody>
          <a:bodyPr/>
          <a:lstStyle/>
          <a:p>
            <a:r>
              <a:rPr lang="zh-CN" altLang="en-US" dirty="0"/>
              <a:t>研究现状及分析</a:t>
            </a:r>
          </a:p>
        </p:txBody>
      </p:sp>
      <p:pic>
        <p:nvPicPr>
          <p:cNvPr id="6" name="图片占位符 5" descr="建筑与房屋的城市空拍图&#10;&#10;AI 生成的内容可能不正确。">
            <a:extLst>
              <a:ext uri="{FF2B5EF4-FFF2-40B4-BE49-F238E27FC236}">
                <a16:creationId xmlns:a16="http://schemas.microsoft.com/office/drawing/2014/main" id="{2F3FC87C-FBF3-AAF7-640F-1CA40AA25278}"/>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31250" b="31250"/>
          <a:stretch>
            <a:fillRect/>
          </a:stretch>
        </p:blipFill>
        <p:spPr/>
      </p:pic>
      <p:sp>
        <p:nvSpPr>
          <p:cNvPr id="4" name="文本占位符 3">
            <a:extLst>
              <a:ext uri="{FF2B5EF4-FFF2-40B4-BE49-F238E27FC236}">
                <a16:creationId xmlns:a16="http://schemas.microsoft.com/office/drawing/2014/main" id="{FA2F3C2F-E7C6-8A4B-026C-D9F7EB0C3698}"/>
              </a:ext>
            </a:extLst>
          </p:cNvPr>
          <p:cNvSpPr>
            <a:spLocks noGrp="1"/>
          </p:cNvSpPr>
          <p:nvPr>
            <p:ph type="body" sz="quarter" idx="16"/>
          </p:nvPr>
        </p:nvSpPr>
        <p:spPr/>
        <p:txBody>
          <a:bodyPr/>
          <a:lstStyle/>
          <a:p>
            <a:r>
              <a:rPr lang="en-US" altLang="zh-CN" dirty="0"/>
              <a:t>02</a:t>
            </a:r>
            <a:endParaRPr lang="zh-CN" altLang="en-US" dirty="0"/>
          </a:p>
        </p:txBody>
      </p:sp>
    </p:spTree>
    <p:extLst>
      <p:ext uri="{BB962C8B-B14F-4D97-AF65-F5344CB8AC3E}">
        <p14:creationId xmlns:p14="http://schemas.microsoft.com/office/powerpoint/2010/main" val="4572639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99822-AD2F-C1A5-D3B9-4467DF9928F1}"/>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884F2EC7-93C5-B8AF-5AB0-4AE7230D9844}"/>
              </a:ext>
            </a:extLst>
          </p:cNvPr>
          <p:cNvSpPr>
            <a:spLocks noGrp="1"/>
          </p:cNvSpPr>
          <p:nvPr>
            <p:ph type="body" sz="quarter" idx="10"/>
          </p:nvPr>
        </p:nvSpPr>
        <p:spPr/>
        <p:txBody>
          <a:bodyPr/>
          <a:lstStyle/>
          <a:p>
            <a:r>
              <a:rPr lang="zh-CN" altLang="en-US" dirty="0"/>
              <a:t>研究现状及分析</a:t>
            </a:r>
          </a:p>
        </p:txBody>
      </p:sp>
      <p:graphicFrame>
        <p:nvGraphicFramePr>
          <p:cNvPr id="2" name="表格 1">
            <a:extLst>
              <a:ext uri="{FF2B5EF4-FFF2-40B4-BE49-F238E27FC236}">
                <a16:creationId xmlns:a16="http://schemas.microsoft.com/office/drawing/2014/main" id="{7D861851-7B15-5D70-979D-16564EDB1E87}"/>
              </a:ext>
            </a:extLst>
          </p:cNvPr>
          <p:cNvGraphicFramePr>
            <a:graphicFrameLocks noGrp="1"/>
          </p:cNvGraphicFramePr>
          <p:nvPr>
            <p:extLst>
              <p:ext uri="{D42A27DB-BD31-4B8C-83A1-F6EECF244321}">
                <p14:modId xmlns:p14="http://schemas.microsoft.com/office/powerpoint/2010/main" val="2249077898"/>
              </p:ext>
            </p:extLst>
          </p:nvPr>
        </p:nvGraphicFramePr>
        <p:xfrm>
          <a:off x="325294" y="989720"/>
          <a:ext cx="11541412" cy="5077596"/>
        </p:xfrm>
        <a:graphic>
          <a:graphicData uri="http://schemas.openxmlformats.org/drawingml/2006/table">
            <a:tbl>
              <a:tblPr firstRow="1" bandRow="1">
                <a:tableStyleId>{5C22544A-7EE6-4342-B048-85BDC9FD1C3A}</a:tableStyleId>
              </a:tblPr>
              <a:tblGrid>
                <a:gridCol w="819734">
                  <a:extLst>
                    <a:ext uri="{9D8B030D-6E8A-4147-A177-3AD203B41FA5}">
                      <a16:colId xmlns:a16="http://schemas.microsoft.com/office/drawing/2014/main" val="150984660"/>
                    </a:ext>
                  </a:extLst>
                </a:gridCol>
                <a:gridCol w="1704756">
                  <a:extLst>
                    <a:ext uri="{9D8B030D-6E8A-4147-A177-3AD203B41FA5}">
                      <a16:colId xmlns:a16="http://schemas.microsoft.com/office/drawing/2014/main" val="949637474"/>
                    </a:ext>
                  </a:extLst>
                </a:gridCol>
                <a:gridCol w="9016922">
                  <a:extLst>
                    <a:ext uri="{9D8B030D-6E8A-4147-A177-3AD203B41FA5}">
                      <a16:colId xmlns:a16="http://schemas.microsoft.com/office/drawing/2014/main" val="1731815729"/>
                    </a:ext>
                  </a:extLst>
                </a:gridCol>
              </a:tblGrid>
              <a:tr h="418562">
                <a:tc>
                  <a:txBody>
                    <a:bodyPr/>
                    <a:lstStyle/>
                    <a:p>
                      <a:pPr algn="ctr"/>
                      <a:r>
                        <a:rPr lang="zh-CN" altLang="en-US" sz="1800" dirty="0">
                          <a:latin typeface="黑体" panose="02010609060101010101" pitchFamily="49" charset="-122"/>
                          <a:ea typeface="黑体" panose="02010609060101010101" pitchFamily="49" charset="-122"/>
                        </a:rPr>
                        <a:t>序号</a:t>
                      </a:r>
                    </a:p>
                  </a:txBody>
                  <a:tcPr anchor="ctr"/>
                </a:tc>
                <a:tc>
                  <a:txBody>
                    <a:bodyPr/>
                    <a:lstStyle/>
                    <a:p>
                      <a:pPr algn="ctr"/>
                      <a:r>
                        <a:rPr lang="zh-CN" altLang="en-US" sz="1800" dirty="0">
                          <a:latin typeface="黑体" panose="02010609060101010101" pitchFamily="49" charset="-122"/>
                          <a:ea typeface="黑体" panose="02010609060101010101" pitchFamily="49" charset="-122"/>
                        </a:rPr>
                        <a:t>作者</a:t>
                      </a:r>
                    </a:p>
                  </a:txBody>
                  <a:tcPr anchor="ctr"/>
                </a:tc>
                <a:tc>
                  <a:txBody>
                    <a:bodyPr/>
                    <a:lstStyle/>
                    <a:p>
                      <a:pPr algn="ctr"/>
                      <a:r>
                        <a:rPr lang="zh-CN" altLang="en-US" sz="1800" dirty="0">
                          <a:latin typeface="黑体" panose="02010609060101010101" pitchFamily="49" charset="-122"/>
                          <a:ea typeface="黑体" panose="02010609060101010101" pitchFamily="49" charset="-122"/>
                        </a:rPr>
                        <a:t>局限性</a:t>
                      </a:r>
                    </a:p>
                  </a:txBody>
                  <a:tcPr anchor="ctr"/>
                </a:tc>
                <a:extLst>
                  <a:ext uri="{0D108BD9-81ED-4DB2-BD59-A6C34878D82A}">
                    <a16:rowId xmlns:a16="http://schemas.microsoft.com/office/drawing/2014/main" val="4066113837"/>
                  </a:ext>
                </a:extLst>
              </a:tr>
              <a:tr h="388493">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Ke et al., 2019</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b="1" dirty="0">
                          <a:latin typeface="黑体" panose="02010609060101010101" pitchFamily="49" charset="-122"/>
                          <a:ea typeface="黑体" panose="02010609060101010101" pitchFamily="49" charset="-122"/>
                        </a:rPr>
                        <a:t>(1)</a:t>
                      </a:r>
                      <a:r>
                        <a:rPr lang="zh-CN" altLang="en-US" sz="1600" b="1" dirty="0">
                          <a:latin typeface="黑体" panose="02010609060101010101" pitchFamily="49" charset="-122"/>
                          <a:ea typeface="黑体" panose="02010609060101010101" pitchFamily="49" charset="-122"/>
                        </a:rPr>
                        <a:t>任务</a:t>
                      </a:r>
                      <a:r>
                        <a:rPr lang="en-US" altLang="zh-CN" sz="1600" b="1"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仅能检测信号是否存在</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不能进行时频定位和调制或制式分类</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b="1" dirty="0">
                          <a:latin typeface="黑体" panose="02010609060101010101" pitchFamily="49" charset="-122"/>
                          <a:ea typeface="黑体" panose="02010609060101010101" pitchFamily="49" charset="-122"/>
                        </a:rPr>
                        <a:t>(2)</a:t>
                      </a:r>
                      <a:r>
                        <a:rPr lang="zh-CN" altLang="en-US" sz="1600" b="1" dirty="0">
                          <a:latin typeface="黑体" panose="02010609060101010101" pitchFamily="49" charset="-122"/>
                          <a:ea typeface="黑体" panose="02010609060101010101" pitchFamily="49" charset="-122"/>
                        </a:rPr>
                        <a:t>模型</a:t>
                      </a:r>
                      <a:r>
                        <a:rPr lang="en-US" altLang="zh-CN" sz="1600" b="1"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未使用二维时频图</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未引入计算机视觉的目标检测思想</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589904890"/>
                  </a:ext>
                </a:extLst>
              </a:tr>
              <a:tr h="957928">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b="0" dirty="0">
                          <a:latin typeface="Times New Roman" panose="02020603050405020304" pitchFamily="18" charset="0"/>
                          <a:ea typeface="黑体" panose="02010609060101010101" pitchFamily="49" charset="-122"/>
                          <a:cs typeface="Times New Roman" panose="02020603050405020304" pitchFamily="18" charset="0"/>
                        </a:rPr>
                        <a:t>Zha et al., 2019</a:t>
                      </a:r>
                      <a:endParaRPr lang="zh-CN" altLang="en-US" sz="1600" b="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b="1" dirty="0">
                          <a:latin typeface="黑体" panose="02010609060101010101" pitchFamily="49" charset="-122"/>
                          <a:ea typeface="黑体" panose="02010609060101010101" pitchFamily="49" charset="-122"/>
                        </a:rPr>
                        <a:t>(1)</a:t>
                      </a:r>
                      <a:r>
                        <a:rPr lang="zh-CN" altLang="en-US" sz="1600" b="1" dirty="0">
                          <a:latin typeface="黑体" panose="02010609060101010101" pitchFamily="49" charset="-122"/>
                          <a:ea typeface="黑体" panose="02010609060101010101" pitchFamily="49" charset="-122"/>
                        </a:rPr>
                        <a:t>模型</a:t>
                      </a:r>
                      <a:r>
                        <a:rPr lang="en-US" altLang="zh-CN" sz="1600" b="1" dirty="0">
                          <a:latin typeface="黑体" panose="02010609060101010101" pitchFamily="49" charset="-122"/>
                          <a:ea typeface="黑体" panose="02010609060101010101" pitchFamily="49" charset="-122"/>
                        </a:rPr>
                        <a:t>:</a:t>
                      </a:r>
                      <a:r>
                        <a:rPr lang="zh-CN" altLang="en-US" sz="1600" b="0" dirty="0">
                          <a:latin typeface="黑体" panose="02010609060101010101" pitchFamily="49" charset="-122"/>
                          <a:ea typeface="黑体" panose="02010609060101010101" pitchFamily="49" charset="-122"/>
                        </a:rPr>
                        <a:t>两个独立网络</a:t>
                      </a:r>
                      <a:r>
                        <a:rPr lang="en-US" altLang="zh-CN" sz="1600" b="0" dirty="0">
                          <a:latin typeface="黑体" panose="02010609060101010101" pitchFamily="49" charset="-122"/>
                          <a:ea typeface="黑体" panose="02010609060101010101" pitchFamily="49" charset="-122"/>
                        </a:rPr>
                        <a:t>,</a:t>
                      </a:r>
                      <a:r>
                        <a:rPr lang="zh-CN" altLang="en-US" sz="1600" b="0" dirty="0">
                          <a:latin typeface="黑体" panose="02010609060101010101" pitchFamily="49" charset="-122"/>
                          <a:ea typeface="黑体" panose="02010609060101010101" pitchFamily="49" charset="-122"/>
                        </a:rPr>
                        <a:t>连接处需要数字滤波等处理</a:t>
                      </a:r>
                      <a:r>
                        <a:rPr lang="en-US" altLang="zh-CN" sz="1600" b="0" dirty="0">
                          <a:latin typeface="黑体" panose="02010609060101010101" pitchFamily="49" charset="-122"/>
                          <a:ea typeface="黑体" panose="02010609060101010101" pitchFamily="49" charset="-122"/>
                        </a:rPr>
                        <a:t>,</a:t>
                      </a:r>
                      <a:r>
                        <a:rPr lang="zh-CN" altLang="en-US" sz="1600" b="0" dirty="0">
                          <a:latin typeface="黑体" panose="02010609060101010101" pitchFamily="49" charset="-122"/>
                          <a:ea typeface="黑体" panose="02010609060101010101" pitchFamily="49" charset="-122"/>
                        </a:rPr>
                        <a:t>实时性差</a:t>
                      </a:r>
                      <a:r>
                        <a:rPr lang="en-US" altLang="zh-CN" sz="1600" b="0" dirty="0">
                          <a:latin typeface="黑体" panose="02010609060101010101" pitchFamily="49" charset="-122"/>
                          <a:ea typeface="黑体" panose="02010609060101010101" pitchFamily="49" charset="-122"/>
                        </a:rPr>
                        <a:t>;</a:t>
                      </a:r>
                      <a:br>
                        <a:rPr lang="en-US" altLang="zh-CN" sz="1600" b="0" dirty="0">
                          <a:latin typeface="黑体" panose="02010609060101010101" pitchFamily="49" charset="-122"/>
                          <a:ea typeface="黑体" panose="02010609060101010101" pitchFamily="49" charset="-122"/>
                        </a:rPr>
                      </a:br>
                      <a:r>
                        <a:rPr lang="en-US" altLang="zh-CN" sz="1600" b="1" dirty="0">
                          <a:latin typeface="黑体" panose="02010609060101010101" pitchFamily="49" charset="-122"/>
                          <a:ea typeface="黑体" panose="02010609060101010101" pitchFamily="49" charset="-122"/>
                        </a:rPr>
                        <a:t>(2)</a:t>
                      </a:r>
                      <a:r>
                        <a:rPr lang="zh-CN" altLang="en-US" sz="1600" b="1" dirty="0">
                          <a:latin typeface="黑体" panose="02010609060101010101" pitchFamily="49" charset="-122"/>
                          <a:ea typeface="黑体" panose="02010609060101010101" pitchFamily="49" charset="-122"/>
                        </a:rPr>
                        <a:t>数据</a:t>
                      </a:r>
                      <a:r>
                        <a:rPr lang="en-US" altLang="zh-CN" sz="1600" b="1" dirty="0">
                          <a:latin typeface="黑体" panose="02010609060101010101" pitchFamily="49" charset="-122"/>
                          <a:ea typeface="黑体" panose="02010609060101010101" pitchFamily="49" charset="-122"/>
                        </a:rPr>
                        <a:t>:</a:t>
                      </a:r>
                      <a:r>
                        <a:rPr lang="zh-CN" altLang="en-US" sz="1600" b="0" dirty="0">
                          <a:latin typeface="黑体" panose="02010609060101010101" pitchFamily="49" charset="-122"/>
                          <a:ea typeface="黑体" panose="02010609060101010101" pitchFamily="49" charset="-122"/>
                        </a:rPr>
                        <a:t>数据集完全由仿真生成</a:t>
                      </a:r>
                      <a:r>
                        <a:rPr lang="en-US" altLang="zh-CN" sz="1600" b="0" dirty="0">
                          <a:latin typeface="黑体" panose="02010609060101010101" pitchFamily="49" charset="-122"/>
                          <a:ea typeface="黑体" panose="02010609060101010101" pitchFamily="49" charset="-122"/>
                        </a:rPr>
                        <a:t>,</a:t>
                      </a:r>
                      <a:r>
                        <a:rPr lang="zh-CN" altLang="en-US" sz="1600" b="0" dirty="0">
                          <a:latin typeface="黑体" panose="02010609060101010101" pitchFamily="49" charset="-122"/>
                          <a:ea typeface="黑体" panose="02010609060101010101" pitchFamily="49" charset="-122"/>
                        </a:rPr>
                        <a:t>未考虑多种实际情况</a:t>
                      </a:r>
                      <a:r>
                        <a:rPr lang="en-US" altLang="zh-CN" sz="1600" b="0" dirty="0">
                          <a:latin typeface="黑体" panose="02010609060101010101" pitchFamily="49" charset="-122"/>
                          <a:ea typeface="黑体" panose="02010609060101010101" pitchFamily="49" charset="-122"/>
                        </a:rPr>
                        <a:t>,</a:t>
                      </a:r>
                      <a:r>
                        <a:rPr lang="zh-CN" altLang="en-US" sz="1600" b="0" dirty="0">
                          <a:latin typeface="黑体" panose="02010609060101010101" pitchFamily="49" charset="-122"/>
                          <a:ea typeface="黑体" panose="02010609060101010101" pitchFamily="49" charset="-122"/>
                        </a:rPr>
                        <a:t>过于简单</a:t>
                      </a:r>
                      <a:r>
                        <a:rPr lang="en-US" altLang="zh-CN" sz="1600" b="0" dirty="0">
                          <a:latin typeface="黑体" panose="02010609060101010101" pitchFamily="49" charset="-122"/>
                          <a:ea typeface="黑体" panose="02010609060101010101" pitchFamily="49" charset="-122"/>
                        </a:rPr>
                        <a:t>;</a:t>
                      </a:r>
                      <a:br>
                        <a:rPr lang="en-US" altLang="zh-CN" sz="1600" b="0" dirty="0">
                          <a:latin typeface="黑体" panose="02010609060101010101" pitchFamily="49" charset="-122"/>
                          <a:ea typeface="黑体" panose="02010609060101010101" pitchFamily="49" charset="-122"/>
                        </a:rPr>
                      </a:br>
                      <a:r>
                        <a:rPr lang="en-US" altLang="zh-CN" sz="1600" b="1" dirty="0">
                          <a:latin typeface="黑体" panose="02010609060101010101" pitchFamily="49" charset="-122"/>
                          <a:ea typeface="黑体" panose="02010609060101010101" pitchFamily="49" charset="-122"/>
                        </a:rPr>
                        <a:t>(3)</a:t>
                      </a:r>
                      <a:r>
                        <a:rPr lang="zh-CN" altLang="en-US" sz="1600" b="1" dirty="0">
                          <a:latin typeface="黑体" panose="02010609060101010101" pitchFamily="49" charset="-122"/>
                          <a:ea typeface="黑体" panose="02010609060101010101" pitchFamily="49" charset="-122"/>
                        </a:rPr>
                        <a:t>性能</a:t>
                      </a:r>
                      <a:r>
                        <a:rPr lang="en-US" altLang="zh-CN" sz="1600" b="1" dirty="0">
                          <a:latin typeface="黑体" panose="02010609060101010101" pitchFamily="49" charset="-122"/>
                          <a:ea typeface="黑体" panose="02010609060101010101" pitchFamily="49" charset="-122"/>
                        </a:rPr>
                        <a:t>:</a:t>
                      </a:r>
                      <a:r>
                        <a:rPr lang="zh-CN" altLang="en-US" sz="1600" b="0" dirty="0">
                          <a:latin typeface="黑体" panose="02010609060101010101" pitchFamily="49" charset="-122"/>
                          <a:ea typeface="黑体" panose="02010609060101010101" pitchFamily="49" charset="-122"/>
                        </a:rPr>
                        <a:t>对信号的起止时间估计不准</a:t>
                      </a:r>
                      <a:r>
                        <a:rPr lang="en-US" altLang="zh-CN" sz="1600" b="0" dirty="0">
                          <a:latin typeface="黑体" panose="02010609060101010101" pitchFamily="49" charset="-122"/>
                          <a:ea typeface="黑体" panose="02010609060101010101" pitchFamily="49" charset="-122"/>
                        </a:rPr>
                        <a:t>;</a:t>
                      </a:r>
                      <a:endParaRPr lang="zh-CN" altLang="en-US" sz="1600" b="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683556381"/>
                  </a:ext>
                </a:extLst>
              </a:tr>
              <a:tr h="957928">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Prasad et al., 2020</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b="1" dirty="0">
                          <a:latin typeface="黑体" panose="02010609060101010101" pitchFamily="49" charset="-122"/>
                          <a:ea typeface="黑体" panose="02010609060101010101" pitchFamily="49" charset="-122"/>
                        </a:rPr>
                        <a:t>(1)</a:t>
                      </a:r>
                      <a:r>
                        <a:rPr lang="zh-CN" altLang="en-US" sz="1600" b="1" dirty="0">
                          <a:latin typeface="黑体" panose="02010609060101010101" pitchFamily="49" charset="-122"/>
                          <a:ea typeface="黑体" panose="02010609060101010101" pitchFamily="49" charset="-122"/>
                        </a:rPr>
                        <a:t>模型</a:t>
                      </a:r>
                      <a:r>
                        <a:rPr lang="en-US" altLang="zh-CN" sz="1600" b="1"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模型未考虑对信号分类</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b="1" dirty="0">
                          <a:latin typeface="黑体" panose="02010609060101010101" pitchFamily="49" charset="-122"/>
                          <a:ea typeface="黑体" panose="02010609060101010101" pitchFamily="49" charset="-122"/>
                        </a:rPr>
                        <a:t>(2)</a:t>
                      </a:r>
                      <a:r>
                        <a:rPr lang="zh-CN" altLang="en-US" sz="1600" b="1" dirty="0">
                          <a:latin typeface="黑体" panose="02010609060101010101" pitchFamily="49" charset="-122"/>
                          <a:ea typeface="黑体" panose="02010609060101010101" pitchFamily="49" charset="-122"/>
                        </a:rPr>
                        <a:t>数据</a:t>
                      </a:r>
                      <a:r>
                        <a:rPr lang="en-US" altLang="zh-CN" sz="1600" b="1"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数据集完全由仿真生成</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且均为一种制式</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过于简单</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b="1" dirty="0">
                          <a:latin typeface="黑体" panose="02010609060101010101" pitchFamily="49" charset="-122"/>
                          <a:ea typeface="黑体" panose="02010609060101010101" pitchFamily="49" charset="-122"/>
                        </a:rPr>
                        <a:t>(3)</a:t>
                      </a:r>
                      <a:r>
                        <a:rPr lang="zh-CN" altLang="en-US" sz="1600" b="1" dirty="0">
                          <a:latin typeface="黑体" panose="02010609060101010101" pitchFamily="49" charset="-122"/>
                          <a:ea typeface="黑体" panose="02010609060101010101" pitchFamily="49" charset="-122"/>
                        </a:rPr>
                        <a:t>性能</a:t>
                      </a:r>
                      <a:r>
                        <a:rPr lang="en-US" altLang="zh-CN" sz="1600" b="1"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对信噪比和信号尺寸差异的鲁棒性差</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05865164"/>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4</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Li et al., 2021</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b="1" dirty="0">
                          <a:latin typeface="黑体" panose="02010609060101010101" pitchFamily="49" charset="-122"/>
                          <a:ea typeface="黑体" panose="02010609060101010101" pitchFamily="49" charset="-122"/>
                        </a:rPr>
                        <a:t>(1)</a:t>
                      </a:r>
                      <a:r>
                        <a:rPr lang="zh-CN" altLang="en-US" sz="1600" b="1" dirty="0">
                          <a:latin typeface="黑体" panose="02010609060101010101" pitchFamily="49" charset="-122"/>
                          <a:ea typeface="黑体" panose="02010609060101010101" pitchFamily="49" charset="-122"/>
                        </a:rPr>
                        <a:t>模型</a:t>
                      </a:r>
                      <a:r>
                        <a:rPr lang="en-US" altLang="zh-CN" sz="1600" b="1"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并没有对</a:t>
                      </a:r>
                      <a:r>
                        <a:rPr lang="en-US" altLang="zh-CN" sz="1600" dirty="0">
                          <a:latin typeface="黑体" panose="02010609060101010101" pitchFamily="49" charset="-122"/>
                          <a:ea typeface="黑体" panose="02010609060101010101" pitchFamily="49" charset="-122"/>
                        </a:rPr>
                        <a:t>YOLO</a:t>
                      </a:r>
                      <a:r>
                        <a:rPr lang="zh-CN" altLang="en-US" sz="1600" dirty="0">
                          <a:latin typeface="黑体" panose="02010609060101010101" pitchFamily="49" charset="-122"/>
                          <a:ea typeface="黑体" panose="02010609060101010101" pitchFamily="49" charset="-122"/>
                        </a:rPr>
                        <a:t>模型结构改进</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改进有限</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b="1" dirty="0">
                          <a:latin typeface="黑体" panose="02010609060101010101" pitchFamily="49" charset="-122"/>
                          <a:ea typeface="黑体" panose="02010609060101010101" pitchFamily="49" charset="-122"/>
                        </a:rPr>
                        <a:t>(2)</a:t>
                      </a:r>
                      <a:r>
                        <a:rPr lang="zh-CN" altLang="en-US" sz="1600" b="1" dirty="0">
                          <a:latin typeface="黑体" panose="02010609060101010101" pitchFamily="49" charset="-122"/>
                          <a:ea typeface="黑体" panose="02010609060101010101" pitchFamily="49" charset="-122"/>
                        </a:rPr>
                        <a:t>数据</a:t>
                      </a:r>
                      <a:r>
                        <a:rPr lang="en-US" altLang="zh-CN" sz="1600" b="1"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数据集信号仅连续和突发两种分类</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分类过于简单</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2345088090"/>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5</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Li et al., 2022</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b="1" dirty="0">
                          <a:latin typeface="黑体" panose="02010609060101010101" pitchFamily="49" charset="-122"/>
                          <a:ea typeface="黑体" panose="02010609060101010101" pitchFamily="49" charset="-122"/>
                        </a:rPr>
                        <a:t>(1)</a:t>
                      </a:r>
                      <a:r>
                        <a:rPr lang="zh-CN" altLang="en-US" sz="1600" b="1" dirty="0">
                          <a:latin typeface="黑体" panose="02010609060101010101" pitchFamily="49" charset="-122"/>
                          <a:ea typeface="黑体" panose="02010609060101010101" pitchFamily="49" charset="-122"/>
                        </a:rPr>
                        <a:t>模型</a:t>
                      </a:r>
                      <a:r>
                        <a:rPr lang="en-US" altLang="zh-CN" sz="1600" b="1"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模型针对特定数据集中每个频段始终仅一个信号占用的特征进行优化</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未考虑不同信号在不同时间占用相同频段的情况</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泛化性差</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b="1" dirty="0">
                          <a:latin typeface="黑体" panose="02010609060101010101" pitchFamily="49" charset="-122"/>
                          <a:ea typeface="黑体" panose="02010609060101010101" pitchFamily="49" charset="-122"/>
                        </a:rPr>
                        <a:t>(2)</a:t>
                      </a:r>
                      <a:r>
                        <a:rPr lang="zh-CN" altLang="en-US" sz="1600" b="1" dirty="0">
                          <a:latin typeface="黑体" panose="02010609060101010101" pitchFamily="49" charset="-122"/>
                          <a:ea typeface="黑体" panose="02010609060101010101" pitchFamily="49" charset="-122"/>
                        </a:rPr>
                        <a:t>数据</a:t>
                      </a:r>
                      <a:r>
                        <a:rPr lang="en-US" altLang="zh-CN" sz="1600" b="1"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数据集信号仿真生成</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仅六种调制分类且类间特征显著</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分类简单</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623448736"/>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6</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Peng et al., 2024</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b="1" dirty="0">
                          <a:latin typeface="黑体" panose="02010609060101010101" pitchFamily="49" charset="-122"/>
                          <a:ea typeface="黑体" panose="02010609060101010101" pitchFamily="49" charset="-122"/>
                        </a:rPr>
                        <a:t>(1)</a:t>
                      </a:r>
                      <a:r>
                        <a:rPr lang="zh-CN" altLang="en-US" sz="1600" b="1" dirty="0">
                          <a:latin typeface="黑体" panose="02010609060101010101" pitchFamily="49" charset="-122"/>
                          <a:ea typeface="黑体" panose="02010609060101010101" pitchFamily="49" charset="-122"/>
                        </a:rPr>
                        <a:t>模型</a:t>
                      </a:r>
                      <a:r>
                        <a:rPr lang="en-US" altLang="zh-CN" sz="1600" b="1"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模型针对特定数据集中所有信号带宽较窄的特征进行优化</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未考虑实际宽带信号</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泛化性差</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b="1" dirty="0">
                          <a:latin typeface="黑体" panose="02010609060101010101" pitchFamily="49" charset="-122"/>
                          <a:ea typeface="黑体" panose="02010609060101010101" pitchFamily="49" charset="-122"/>
                        </a:rPr>
                        <a:t>(2)</a:t>
                      </a:r>
                      <a:r>
                        <a:rPr lang="zh-CN" altLang="en-US" sz="1600" b="1" dirty="0">
                          <a:latin typeface="黑体" panose="02010609060101010101" pitchFamily="49" charset="-122"/>
                          <a:ea typeface="黑体" panose="02010609060101010101" pitchFamily="49" charset="-122"/>
                        </a:rPr>
                        <a:t>数据</a:t>
                      </a:r>
                      <a:r>
                        <a:rPr lang="en-US" altLang="zh-CN" sz="1600" b="1"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数据集信号仅连续和突发两种分类</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分类过于简单</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921169435"/>
                  </a:ext>
                </a:extLst>
              </a:tr>
            </a:tbl>
          </a:graphicData>
        </a:graphic>
      </p:graphicFrame>
    </p:spTree>
    <p:extLst>
      <p:ext uri="{BB962C8B-B14F-4D97-AF65-F5344CB8AC3E}">
        <p14:creationId xmlns:p14="http://schemas.microsoft.com/office/powerpoint/2010/main" val="39168908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20D06F8F-1F49-669B-18E8-206E6464B5CE}"/>
              </a:ext>
            </a:extLst>
          </p:cNvPr>
          <p:cNvSpPr>
            <a:spLocks noGrp="1"/>
          </p:cNvSpPr>
          <p:nvPr>
            <p:ph type="body" sz="quarter" idx="10"/>
          </p:nvPr>
        </p:nvSpPr>
        <p:spPr/>
        <p:txBody>
          <a:bodyPr/>
          <a:lstStyle/>
          <a:p>
            <a:r>
              <a:rPr lang="zh-CN" altLang="en-US" dirty="0"/>
              <a:t>研究现状及分析</a:t>
            </a:r>
          </a:p>
        </p:txBody>
      </p:sp>
      <p:sp>
        <p:nvSpPr>
          <p:cNvPr id="7" name="文本框 6">
            <a:extLst>
              <a:ext uri="{FF2B5EF4-FFF2-40B4-BE49-F238E27FC236}">
                <a16:creationId xmlns:a16="http://schemas.microsoft.com/office/drawing/2014/main" id="{487B9D7D-2242-DF5A-0F9C-F7292F479BFB}"/>
              </a:ext>
            </a:extLst>
          </p:cNvPr>
          <p:cNvSpPr txBox="1"/>
          <p:nvPr/>
        </p:nvSpPr>
        <p:spPr>
          <a:xfrm>
            <a:off x="207395" y="1765380"/>
            <a:ext cx="4960952" cy="1508105"/>
          </a:xfrm>
          <a:prstGeom prst="rect">
            <a:avLst/>
          </a:prstGeom>
          <a:noFill/>
        </p:spPr>
        <p:txBody>
          <a:bodyPr wrap="square" rtlCol="0">
            <a:spAutoFit/>
          </a:bodyPr>
          <a:lstStyle/>
          <a:p>
            <a:r>
              <a:rPr lang="zh-CN" altLang="en-US" sz="2000" b="1" dirty="0">
                <a:latin typeface="黑体" panose="02010609060101010101" pitchFamily="49" charset="-122"/>
                <a:ea typeface="黑体" panose="02010609060101010101" pitchFamily="49" charset="-122"/>
              </a:rPr>
              <a:t>数据：</a:t>
            </a:r>
            <a:endParaRPr lang="en-US" altLang="zh-CN" sz="2000" b="1"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 由</a:t>
            </a:r>
            <a:r>
              <a:rPr lang="zh-CN" altLang="en-US" dirty="0">
                <a:solidFill>
                  <a:srgbClr val="FF0000"/>
                </a:solidFill>
                <a:latin typeface="黑体" panose="02010609060101010101" pitchFamily="49" charset="-122"/>
                <a:ea typeface="黑体" panose="02010609060101010101" pitchFamily="49" charset="-122"/>
              </a:rPr>
              <a:t>仿真生成</a:t>
            </a:r>
            <a:r>
              <a:rPr lang="zh-CN" altLang="en-US" dirty="0">
                <a:latin typeface="黑体" panose="02010609060101010101" pitchFamily="49" charset="-122"/>
                <a:ea typeface="黑体" panose="02010609060101010101" pitchFamily="49" charset="-122"/>
              </a:rPr>
              <a:t>，无法模拟真实环境；</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2. </a:t>
            </a:r>
            <a:r>
              <a:rPr lang="zh-CN" altLang="en-US" dirty="0">
                <a:solidFill>
                  <a:srgbClr val="FF0000"/>
                </a:solidFill>
                <a:latin typeface="黑体" panose="02010609060101010101" pitchFamily="49" charset="-122"/>
                <a:ea typeface="黑体" panose="02010609060101010101" pitchFamily="49" charset="-122"/>
              </a:rPr>
              <a:t>信号种类与形态较单一</a:t>
            </a:r>
            <a:r>
              <a:rPr lang="zh-CN" altLang="en-US" dirty="0">
                <a:latin typeface="黑体" panose="02010609060101010101" pitchFamily="49" charset="-122"/>
                <a:ea typeface="黑体" panose="02010609060101010101" pitchFamily="49" charset="-122"/>
              </a:rPr>
              <a:t>，分类较少、较简单；</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3. </a:t>
            </a:r>
            <a:r>
              <a:rPr lang="zh-CN" altLang="en-US" dirty="0">
                <a:solidFill>
                  <a:srgbClr val="FF0000"/>
                </a:solidFill>
                <a:latin typeface="黑体" panose="02010609060101010101" pitchFamily="49" charset="-122"/>
                <a:ea typeface="黑体" panose="02010609060101010101" pitchFamily="49" charset="-122"/>
              </a:rPr>
              <a:t>电磁环境较理想化</a:t>
            </a:r>
            <a:r>
              <a:rPr lang="zh-CN" altLang="en-US" dirty="0">
                <a:latin typeface="黑体" panose="02010609060101010101" pitchFamily="49" charset="-122"/>
                <a:ea typeface="黑体" panose="02010609060101010101" pitchFamily="49" charset="-122"/>
              </a:rPr>
              <a:t>，未考虑某些真实环境中的复杂情况（如信号重叠，同频分时占用等）</a:t>
            </a:r>
          </a:p>
        </p:txBody>
      </p:sp>
      <p:sp>
        <p:nvSpPr>
          <p:cNvPr id="8" name="文本框 7">
            <a:extLst>
              <a:ext uri="{FF2B5EF4-FFF2-40B4-BE49-F238E27FC236}">
                <a16:creationId xmlns:a16="http://schemas.microsoft.com/office/drawing/2014/main" id="{07A18C75-F0D6-1250-3830-DEF5E41877FC}"/>
              </a:ext>
            </a:extLst>
          </p:cNvPr>
          <p:cNvSpPr txBox="1"/>
          <p:nvPr/>
        </p:nvSpPr>
        <p:spPr>
          <a:xfrm>
            <a:off x="207395" y="3761582"/>
            <a:ext cx="5186240" cy="1508105"/>
          </a:xfrm>
          <a:prstGeom prst="rect">
            <a:avLst/>
          </a:prstGeom>
          <a:noFill/>
        </p:spPr>
        <p:txBody>
          <a:bodyPr wrap="square" rtlCol="0">
            <a:spAutoFit/>
          </a:bodyPr>
          <a:lstStyle/>
          <a:p>
            <a:r>
              <a:rPr lang="zh-CN" altLang="en-US" sz="2000" b="1" dirty="0">
                <a:latin typeface="黑体" panose="02010609060101010101" pitchFamily="49" charset="-122"/>
                <a:ea typeface="黑体" panose="02010609060101010101" pitchFamily="49" charset="-122"/>
              </a:rPr>
              <a:t>模型：</a:t>
            </a:r>
            <a:endParaRPr lang="en-US" altLang="zh-CN" sz="2000" b="1"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 或</a:t>
            </a:r>
            <a:r>
              <a:rPr lang="zh-CN" altLang="en-US" dirty="0">
                <a:solidFill>
                  <a:srgbClr val="FF0000"/>
                </a:solidFill>
                <a:latin typeface="黑体" panose="02010609060101010101" pitchFamily="49" charset="-122"/>
                <a:ea typeface="黑体" panose="02010609060101010101" pitchFamily="49" charset="-122"/>
              </a:rPr>
              <a:t>直接引入</a:t>
            </a:r>
            <a:r>
              <a:rPr lang="zh-CN" altLang="en-US" dirty="0">
                <a:latin typeface="黑体" panose="02010609060101010101" pitchFamily="49" charset="-122"/>
                <a:ea typeface="黑体" panose="02010609060101010101" pitchFamily="49" charset="-122"/>
              </a:rPr>
              <a:t>目标检测领域经典模型，未做优化；</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2. </a:t>
            </a:r>
            <a:r>
              <a:rPr lang="zh-CN" altLang="en-US" dirty="0">
                <a:latin typeface="黑体" panose="02010609060101010101" pitchFamily="49" charset="-122"/>
                <a:ea typeface="黑体" panose="02010609060101010101" pitchFamily="49" charset="-122"/>
              </a:rPr>
              <a:t>或</a:t>
            </a:r>
            <a:r>
              <a:rPr lang="zh-CN" altLang="en-US" dirty="0">
                <a:solidFill>
                  <a:srgbClr val="FF0000"/>
                </a:solidFill>
                <a:latin typeface="黑体" panose="02010609060101010101" pitchFamily="49" charset="-122"/>
                <a:ea typeface="黑体" panose="02010609060101010101" pitchFamily="49" charset="-122"/>
              </a:rPr>
              <a:t>针对特定数据集</a:t>
            </a:r>
            <a:r>
              <a:rPr lang="zh-CN" altLang="en-US" dirty="0">
                <a:latin typeface="黑体" panose="02010609060101010101" pitchFamily="49" charset="-122"/>
                <a:ea typeface="黑体" panose="02010609060101010101" pitchFamily="49" charset="-122"/>
              </a:rPr>
              <a:t>中的特定信号形态（如窄带信号）进行设计与优化，真实环境中的鲁棒性不足；</a:t>
            </a:r>
            <a:endParaRPr lang="en-US" altLang="zh-CN" dirty="0">
              <a:latin typeface="黑体" panose="02010609060101010101" pitchFamily="49" charset="-122"/>
              <a:ea typeface="黑体" panose="02010609060101010101" pitchFamily="49" charset="-122"/>
            </a:endParaRPr>
          </a:p>
        </p:txBody>
      </p:sp>
      <p:sp>
        <p:nvSpPr>
          <p:cNvPr id="9" name="文本框 8">
            <a:extLst>
              <a:ext uri="{FF2B5EF4-FFF2-40B4-BE49-F238E27FC236}">
                <a16:creationId xmlns:a16="http://schemas.microsoft.com/office/drawing/2014/main" id="{56EC1145-4BF0-868D-B83B-DB8A1F60EDFF}"/>
              </a:ext>
            </a:extLst>
          </p:cNvPr>
          <p:cNvSpPr txBox="1"/>
          <p:nvPr/>
        </p:nvSpPr>
        <p:spPr>
          <a:xfrm>
            <a:off x="5707043" y="1765380"/>
            <a:ext cx="6180157" cy="1785104"/>
          </a:xfrm>
          <a:prstGeom prst="rect">
            <a:avLst/>
          </a:prstGeom>
          <a:noFill/>
        </p:spPr>
        <p:txBody>
          <a:bodyPr wrap="square" rtlCol="0">
            <a:spAutoFit/>
          </a:bodyPr>
          <a:lstStyle/>
          <a:p>
            <a:r>
              <a:rPr lang="zh-CN" altLang="en-US" sz="2000" b="1" dirty="0">
                <a:latin typeface="黑体" panose="02010609060101010101" pitchFamily="49" charset="-122"/>
                <a:ea typeface="黑体" panose="02010609060101010101" pitchFamily="49" charset="-122"/>
              </a:rPr>
              <a:t>数据：</a:t>
            </a:r>
            <a:endParaRPr lang="en-US" altLang="zh-CN" sz="2000" b="1"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 完全由真实环境</a:t>
            </a:r>
            <a:r>
              <a:rPr lang="zh-CN" altLang="en-US" dirty="0">
                <a:solidFill>
                  <a:srgbClr val="FF0000"/>
                </a:solidFill>
                <a:latin typeface="黑体" panose="02010609060101010101" pitchFamily="49" charset="-122"/>
                <a:ea typeface="黑体" panose="02010609060101010101" pitchFamily="49" charset="-122"/>
              </a:rPr>
              <a:t>实际采集</a:t>
            </a:r>
            <a:r>
              <a:rPr lang="zh-CN" altLang="en-US" dirty="0">
                <a:latin typeface="黑体" panose="02010609060101010101" pitchFamily="49" charset="-122"/>
                <a:ea typeface="黑体" panose="02010609060101010101" pitchFamily="49" charset="-122"/>
              </a:rPr>
              <a:t>得到；</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2. </a:t>
            </a:r>
            <a:r>
              <a:rPr lang="zh-CN" altLang="en-US" dirty="0">
                <a:latin typeface="黑体" panose="02010609060101010101" pitchFamily="49" charset="-122"/>
                <a:ea typeface="黑体" panose="02010609060101010101" pitchFamily="49" charset="-122"/>
              </a:rPr>
              <a:t>共</a:t>
            </a:r>
            <a:r>
              <a:rPr lang="en-US" altLang="zh-CN" dirty="0">
                <a:solidFill>
                  <a:srgbClr val="FF0000"/>
                </a:solidFill>
                <a:latin typeface="黑体" panose="02010609060101010101" pitchFamily="49" charset="-122"/>
                <a:ea typeface="黑体" panose="02010609060101010101" pitchFamily="49" charset="-122"/>
              </a:rPr>
              <a:t>14</a:t>
            </a:r>
            <a:r>
              <a:rPr lang="zh-CN" altLang="en-US" dirty="0">
                <a:solidFill>
                  <a:srgbClr val="FF0000"/>
                </a:solidFill>
                <a:latin typeface="黑体" panose="02010609060101010101" pitchFamily="49" charset="-122"/>
                <a:ea typeface="黑体" panose="02010609060101010101" pitchFamily="49" charset="-122"/>
              </a:rPr>
              <a:t>种信号制式分类</a:t>
            </a:r>
            <a:r>
              <a:rPr lang="zh-CN" altLang="en-US" dirty="0">
                <a:latin typeface="黑体" panose="02010609060101010101" pitchFamily="49" charset="-122"/>
                <a:ea typeface="黑体" panose="02010609060101010101" pitchFamily="49" charset="-122"/>
              </a:rPr>
              <a:t>，几乎覆盖所有</a:t>
            </a:r>
            <a:r>
              <a:rPr lang="en-US" altLang="zh-CN" dirty="0">
                <a:latin typeface="黑体" panose="02010609060101010101" pitchFamily="49" charset="-122"/>
                <a:ea typeface="黑体" panose="02010609060101010101" pitchFamily="49" charset="-122"/>
              </a:rPr>
              <a:t>2.4G</a:t>
            </a:r>
            <a:r>
              <a:rPr lang="zh-CN" altLang="en-US" dirty="0">
                <a:latin typeface="黑体" panose="02010609060101010101" pitchFamily="49" charset="-122"/>
                <a:ea typeface="黑体" panose="02010609060101010101" pitchFamily="49" charset="-122"/>
              </a:rPr>
              <a:t>开放频段中的常见通信制式；</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3. </a:t>
            </a:r>
            <a:r>
              <a:rPr lang="zh-CN" altLang="en-US" dirty="0">
                <a:latin typeface="黑体" panose="02010609060101010101" pitchFamily="49" charset="-122"/>
                <a:ea typeface="黑体" panose="02010609060101010101" pitchFamily="49" charset="-122"/>
              </a:rPr>
              <a:t>考虑到真实情景，如多信号在时频空间发生</a:t>
            </a:r>
            <a:r>
              <a:rPr lang="zh-CN" altLang="en-US" dirty="0">
                <a:solidFill>
                  <a:srgbClr val="FF0000"/>
                </a:solidFill>
                <a:latin typeface="黑体" panose="02010609060101010101" pitchFamily="49" charset="-122"/>
                <a:ea typeface="黑体" panose="02010609060101010101" pitchFamily="49" charset="-122"/>
              </a:rPr>
              <a:t>重叠</a:t>
            </a:r>
            <a:r>
              <a:rPr lang="zh-CN" altLang="en-US" dirty="0">
                <a:latin typeface="黑体" panose="02010609060101010101" pitchFamily="49" charset="-122"/>
                <a:ea typeface="黑体" panose="02010609060101010101" pitchFamily="49" charset="-122"/>
              </a:rPr>
              <a:t>、样本之间的</a:t>
            </a:r>
            <a:r>
              <a:rPr lang="zh-CN" altLang="en-US" dirty="0">
                <a:solidFill>
                  <a:srgbClr val="FF0000"/>
                </a:solidFill>
                <a:latin typeface="黑体" panose="02010609060101010101" pitchFamily="49" charset="-122"/>
                <a:ea typeface="黑体" panose="02010609060101010101" pitchFamily="49" charset="-122"/>
              </a:rPr>
              <a:t>采样频率与采样时长可能不同</a:t>
            </a:r>
            <a:r>
              <a:rPr lang="zh-CN" altLang="en-US" dirty="0">
                <a:latin typeface="黑体" panose="02010609060101010101" pitchFamily="49" charset="-122"/>
                <a:ea typeface="黑体" panose="02010609060101010101" pitchFamily="49" charset="-122"/>
              </a:rPr>
              <a:t>等复杂情况；</a:t>
            </a:r>
          </a:p>
        </p:txBody>
      </p:sp>
      <p:sp>
        <p:nvSpPr>
          <p:cNvPr id="10" name="文本框 9">
            <a:extLst>
              <a:ext uri="{FF2B5EF4-FFF2-40B4-BE49-F238E27FC236}">
                <a16:creationId xmlns:a16="http://schemas.microsoft.com/office/drawing/2014/main" id="{8C9174D5-0E24-C697-3FE4-FB2705471DFF}"/>
              </a:ext>
            </a:extLst>
          </p:cNvPr>
          <p:cNvSpPr txBox="1"/>
          <p:nvPr/>
        </p:nvSpPr>
        <p:spPr>
          <a:xfrm>
            <a:off x="5731562" y="3761582"/>
            <a:ext cx="6253043" cy="1231106"/>
          </a:xfrm>
          <a:prstGeom prst="rect">
            <a:avLst/>
          </a:prstGeom>
          <a:noFill/>
        </p:spPr>
        <p:txBody>
          <a:bodyPr wrap="square" rtlCol="0">
            <a:spAutoFit/>
          </a:bodyPr>
          <a:lstStyle/>
          <a:p>
            <a:r>
              <a:rPr lang="zh-CN" altLang="en-US" sz="2000" b="1" dirty="0">
                <a:latin typeface="黑体" panose="02010609060101010101" pitchFamily="49" charset="-122"/>
                <a:ea typeface="黑体" panose="02010609060101010101" pitchFamily="49" charset="-122"/>
              </a:rPr>
              <a:t>模型：</a:t>
            </a:r>
            <a:endParaRPr lang="en-US" altLang="zh-CN" sz="2000" b="1"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 引入目标检测中最先进</a:t>
            </a:r>
            <a:r>
              <a:rPr lang="zh-CN" altLang="en-US" dirty="0">
                <a:solidFill>
                  <a:srgbClr val="FF0000"/>
                </a:solidFill>
                <a:latin typeface="黑体" panose="02010609060101010101" pitchFamily="49" charset="-122"/>
                <a:ea typeface="黑体" panose="02010609060101010101" pitchFamily="49" charset="-122"/>
              </a:rPr>
              <a:t>（</a:t>
            </a:r>
            <a:r>
              <a:rPr lang="en-US" altLang="zh-CN" dirty="0">
                <a:solidFill>
                  <a:srgbClr val="FF0000"/>
                </a:solidFill>
                <a:latin typeface="黑体" panose="02010609060101010101" pitchFamily="49" charset="-122"/>
                <a:ea typeface="黑体" panose="02010609060101010101" pitchFamily="49" charset="-122"/>
              </a:rPr>
              <a:t>SOTA</a:t>
            </a:r>
            <a:r>
              <a:rPr lang="zh-CN" altLang="en-US" dirty="0">
                <a:solidFill>
                  <a:srgbClr val="FF0000"/>
                </a:solidFill>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的模型</a:t>
            </a:r>
            <a:r>
              <a:rPr lang="en-US" altLang="zh-CN" dirty="0">
                <a:solidFill>
                  <a:srgbClr val="FF0000"/>
                </a:solidFill>
                <a:latin typeface="黑体" panose="02010609060101010101" pitchFamily="49" charset="-122"/>
                <a:ea typeface="黑体" panose="02010609060101010101" pitchFamily="49" charset="-122"/>
              </a:rPr>
              <a:t>YOLO11</a:t>
            </a:r>
            <a:r>
              <a:rPr lang="zh-CN" altLang="en-US" dirty="0">
                <a:latin typeface="黑体" panose="02010609060101010101" pitchFamily="49" charset="-122"/>
                <a:ea typeface="黑体" panose="02010609060101010101" pitchFamily="49" charset="-122"/>
              </a:rPr>
              <a:t>和</a:t>
            </a:r>
            <a:r>
              <a:rPr lang="en-US" altLang="zh-CN" dirty="0">
                <a:solidFill>
                  <a:srgbClr val="FF0000"/>
                </a:solidFill>
                <a:latin typeface="黑体" panose="02010609060101010101" pitchFamily="49" charset="-122"/>
                <a:ea typeface="黑体" panose="02010609060101010101" pitchFamily="49" charset="-122"/>
              </a:rPr>
              <a:t>RT-DETR</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2. </a:t>
            </a:r>
            <a:r>
              <a:rPr lang="zh-CN" altLang="en-US" dirty="0">
                <a:latin typeface="黑体" panose="02010609060101010101" pitchFamily="49" charset="-122"/>
                <a:ea typeface="黑体" panose="02010609060101010101" pitchFamily="49" charset="-122"/>
              </a:rPr>
              <a:t>在对原始模型进行性能测试与分析后，对模型进行信号检测与制式分类的</a:t>
            </a:r>
            <a:r>
              <a:rPr lang="zh-CN" altLang="en-US" dirty="0">
                <a:solidFill>
                  <a:srgbClr val="FF0000"/>
                </a:solidFill>
                <a:latin typeface="黑体" panose="02010609060101010101" pitchFamily="49" charset="-122"/>
                <a:ea typeface="黑体" panose="02010609060101010101" pitchFamily="49" charset="-122"/>
              </a:rPr>
              <a:t>通用改进</a:t>
            </a:r>
            <a:r>
              <a:rPr lang="zh-CN" altLang="en-US" dirty="0">
                <a:latin typeface="黑体" panose="02010609060101010101" pitchFamily="49" charset="-122"/>
                <a:ea typeface="黑体" panose="02010609060101010101" pitchFamily="49" charset="-122"/>
              </a:rPr>
              <a:t>，以及针对本数据集的</a:t>
            </a:r>
            <a:r>
              <a:rPr lang="zh-CN" altLang="en-US" dirty="0">
                <a:solidFill>
                  <a:srgbClr val="FF0000"/>
                </a:solidFill>
                <a:latin typeface="黑体" panose="02010609060101010101" pitchFamily="49" charset="-122"/>
                <a:ea typeface="黑体" panose="02010609060101010101" pitchFamily="49" charset="-122"/>
              </a:rPr>
              <a:t>针对性改进</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p:txBody>
      </p:sp>
      <p:sp>
        <p:nvSpPr>
          <p:cNvPr id="11" name="文本框 10">
            <a:extLst>
              <a:ext uri="{FF2B5EF4-FFF2-40B4-BE49-F238E27FC236}">
                <a16:creationId xmlns:a16="http://schemas.microsoft.com/office/drawing/2014/main" id="{BC1ADFE3-6796-6570-FAEE-EAE421B2A057}"/>
              </a:ext>
            </a:extLst>
          </p:cNvPr>
          <p:cNvSpPr txBox="1"/>
          <p:nvPr/>
        </p:nvSpPr>
        <p:spPr>
          <a:xfrm>
            <a:off x="207395" y="1062898"/>
            <a:ext cx="1634657" cy="523220"/>
          </a:xfrm>
          <a:prstGeom prst="rect">
            <a:avLst/>
          </a:prstGeom>
          <a:noFill/>
        </p:spPr>
        <p:txBody>
          <a:bodyPr wrap="square" rtlCol="0">
            <a:spAutoFit/>
          </a:bodyPr>
          <a:lstStyle/>
          <a:p>
            <a:pPr>
              <a:spcAft>
                <a:spcPts val="600"/>
              </a:spcAft>
            </a:pPr>
            <a:r>
              <a:rPr lang="zh-CN" altLang="en-US" sz="2800" b="1" dirty="0">
                <a:latin typeface="黑体" panose="02010609060101010101" pitchFamily="49" charset="-122"/>
                <a:ea typeface="黑体" panose="02010609060101010101" pitchFamily="49" charset="-122"/>
              </a:rPr>
              <a:t>前人研究：</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文本框 11">
            <a:extLst>
              <a:ext uri="{FF2B5EF4-FFF2-40B4-BE49-F238E27FC236}">
                <a16:creationId xmlns:a16="http://schemas.microsoft.com/office/drawing/2014/main" id="{9FEF19E5-0DC6-BA0E-5CD7-753D943B846A}"/>
              </a:ext>
            </a:extLst>
          </p:cNvPr>
          <p:cNvSpPr txBox="1"/>
          <p:nvPr/>
        </p:nvSpPr>
        <p:spPr>
          <a:xfrm>
            <a:off x="5707044" y="1065381"/>
            <a:ext cx="1634657" cy="523220"/>
          </a:xfrm>
          <a:prstGeom prst="rect">
            <a:avLst/>
          </a:prstGeom>
          <a:noFill/>
        </p:spPr>
        <p:txBody>
          <a:bodyPr wrap="square" rtlCol="0">
            <a:spAutoFit/>
          </a:bodyPr>
          <a:lstStyle/>
          <a:p>
            <a:pPr>
              <a:spcAft>
                <a:spcPts val="600"/>
              </a:spcAft>
            </a:pPr>
            <a:r>
              <a:rPr lang="zh-CN" altLang="en-US" sz="2800" b="1" dirty="0">
                <a:latin typeface="黑体" panose="02010609060101010101" pitchFamily="49" charset="-122"/>
                <a:ea typeface="黑体" panose="02010609060101010101" pitchFamily="49" charset="-122"/>
              </a:rPr>
              <a:t>本课题：</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269538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theme/theme1.xml><?xml version="1.0" encoding="utf-8"?>
<a:theme xmlns:a="http://schemas.openxmlformats.org/drawingml/2006/main" name="1_Office 主题​​">
  <a:themeElements>
    <a:clrScheme name="Office">
      <a:dk1>
        <a:srgbClr val="000000"/>
      </a:dk1>
      <a:lt1>
        <a:srgbClr val="FFFFFF"/>
      </a:lt1>
      <a:dk2>
        <a:srgbClr val="768395"/>
      </a:dk2>
      <a:lt2>
        <a:srgbClr val="F0F0F0"/>
      </a:lt2>
      <a:accent1>
        <a:srgbClr val="004E95"/>
      </a:accent1>
      <a:accent2>
        <a:srgbClr val="FAA519"/>
      </a:accent2>
      <a:accent3>
        <a:srgbClr val="3889F5"/>
      </a:accent3>
      <a:accent4>
        <a:srgbClr val="40C18C"/>
      </a:accent4>
      <a:accent5>
        <a:srgbClr val="FF7473"/>
      </a:accent5>
      <a:accent6>
        <a:srgbClr val="3BC0F7"/>
      </a:accent6>
      <a:hlink>
        <a:srgbClr val="4472C4"/>
      </a:hlink>
      <a:folHlink>
        <a:srgbClr val="BFBFBF"/>
      </a:folHlink>
    </a:clrScheme>
    <a:fontScheme name="o310zrt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1612</TotalTime>
  <Words>1405</Words>
  <Application>Microsoft Office PowerPoint</Application>
  <PresentationFormat>宽屏</PresentationFormat>
  <Paragraphs>167</Paragraphs>
  <Slides>16</Slides>
  <Notes>6</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16</vt:i4>
      </vt:variant>
    </vt:vector>
  </HeadingPairs>
  <TitlesOfParts>
    <vt:vector size="23" baseType="lpstr">
      <vt:lpstr>等线</vt:lpstr>
      <vt:lpstr>黑体</vt:lpstr>
      <vt:lpstr>微软雅黑</vt:lpstr>
      <vt:lpstr>Arial</vt:lpstr>
      <vt:lpstr>Impact</vt:lpstr>
      <vt:lpstr>Times New Roman</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wh huang</dc:creator>
  <cp:lastModifiedBy>wh huang</cp:lastModifiedBy>
  <cp:revision>494</cp:revision>
  <dcterms:created xsi:type="dcterms:W3CDTF">2025-08-31T06:41:34Z</dcterms:created>
  <dcterms:modified xsi:type="dcterms:W3CDTF">2025-10-23T09:06:55Z</dcterms:modified>
</cp:coreProperties>
</file>